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08" r:id="rId1"/>
  </p:sldMasterIdLst>
  <p:notesMasterIdLst>
    <p:notesMasterId r:id="rId55"/>
  </p:notesMasterIdLst>
  <p:sldIdLst>
    <p:sldId id="269" r:id="rId2"/>
    <p:sldId id="808" r:id="rId3"/>
    <p:sldId id="781" r:id="rId4"/>
    <p:sldId id="770" r:id="rId5"/>
    <p:sldId id="780" r:id="rId6"/>
    <p:sldId id="795" r:id="rId7"/>
    <p:sldId id="794" r:id="rId8"/>
    <p:sldId id="807" r:id="rId9"/>
    <p:sldId id="288" r:id="rId10"/>
    <p:sldId id="274" r:id="rId11"/>
    <p:sldId id="777" r:id="rId12"/>
    <p:sldId id="276" r:id="rId13"/>
    <p:sldId id="275" r:id="rId14"/>
    <p:sldId id="809" r:id="rId15"/>
    <p:sldId id="772" r:id="rId16"/>
    <p:sldId id="272" r:id="rId17"/>
    <p:sldId id="273" r:id="rId18"/>
    <p:sldId id="775" r:id="rId19"/>
    <p:sldId id="773" r:id="rId20"/>
    <p:sldId id="776" r:id="rId21"/>
    <p:sldId id="784" r:id="rId22"/>
    <p:sldId id="797" r:id="rId23"/>
    <p:sldId id="799" r:id="rId24"/>
    <p:sldId id="798" r:id="rId25"/>
    <p:sldId id="793" r:id="rId26"/>
    <p:sldId id="785" r:id="rId27"/>
    <p:sldId id="787" r:id="rId28"/>
    <p:sldId id="788" r:id="rId29"/>
    <p:sldId id="789" r:id="rId30"/>
    <p:sldId id="791" r:id="rId31"/>
    <p:sldId id="819" r:id="rId32"/>
    <p:sldId id="790" r:id="rId33"/>
    <p:sldId id="792" r:id="rId34"/>
    <p:sldId id="771" r:id="rId35"/>
    <p:sldId id="291" r:id="rId36"/>
    <p:sldId id="277" r:id="rId37"/>
    <p:sldId id="296" r:id="rId38"/>
    <p:sldId id="801" r:id="rId39"/>
    <p:sldId id="660" r:id="rId40"/>
    <p:sldId id="803" r:id="rId41"/>
    <p:sldId id="661" r:id="rId42"/>
    <p:sldId id="806" r:id="rId43"/>
    <p:sldId id="662" r:id="rId44"/>
    <p:sldId id="804" r:id="rId45"/>
    <p:sldId id="805" r:id="rId46"/>
    <p:sldId id="800" r:id="rId47"/>
    <p:sldId id="264" r:id="rId48"/>
    <p:sldId id="297" r:id="rId49"/>
    <p:sldId id="267" r:id="rId50"/>
    <p:sldId id="266" r:id="rId51"/>
    <p:sldId id="820" r:id="rId52"/>
    <p:sldId id="484" r:id="rId53"/>
    <p:sldId id="499" r:id="rId5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ven C Salop" initials="SCS" lastIdx="2" clrIdx="0">
    <p:extLst>
      <p:ext uri="{19B8F6BF-5375-455C-9EA6-DF929625EA0E}">
        <p15:presenceInfo xmlns:p15="http://schemas.microsoft.com/office/powerpoint/2012/main" userId="Steven C Salop"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0C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285" autoAdjust="0"/>
    <p:restoredTop sz="95349" autoAdjust="0"/>
  </p:normalViewPr>
  <p:slideViewPr>
    <p:cSldViewPr snapToGrid="0">
      <p:cViewPr varScale="1">
        <p:scale>
          <a:sx n="75" d="100"/>
          <a:sy n="75" d="100"/>
        </p:scale>
        <p:origin x="468" y="27"/>
      </p:cViewPr>
      <p:guideLst>
        <p:guide orient="horz" pos="2160"/>
        <p:guide pos="3840"/>
      </p:guideLst>
    </p:cSldViewPr>
  </p:slideViewPr>
  <p:notesTextViewPr>
    <p:cViewPr>
      <p:scale>
        <a:sx n="1" d="1"/>
        <a:sy n="1" d="1"/>
      </p:scale>
      <p:origin x="0" y="0"/>
    </p:cViewPr>
  </p:notesTextViewPr>
  <p:sorterViewPr>
    <p:cViewPr varScale="1">
      <p:scale>
        <a:sx n="1" d="1"/>
        <a:sy n="1" d="1"/>
      </p:scale>
      <p:origin x="0" y="-12472"/>
    </p:cViewPr>
  </p:sorterViewPr>
  <p:notesViewPr>
    <p:cSldViewPr snapToGrid="0">
      <p:cViewPr varScale="1">
        <p:scale>
          <a:sx n="67" d="100"/>
          <a:sy n="67" d="100"/>
        </p:scale>
        <p:origin x="3120" y="53"/>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171383B-A08C-45DD-9E06-0557FA872C75}" type="datetimeFigureOut">
              <a:rPr lang="en-US" smtClean="0"/>
              <a:t>4/30/2023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F0721A0-6B6A-4AC2-AC0C-3E62BA9FDB9C}" type="slidenum">
              <a:rPr lang="en-US" smtClean="0"/>
              <a:t>‹#›</a:t>
            </a:fld>
            <a:endParaRPr lang="en-US"/>
          </a:p>
        </p:txBody>
      </p:sp>
    </p:spTree>
    <p:extLst>
      <p:ext uri="{BB962C8B-B14F-4D97-AF65-F5344CB8AC3E}">
        <p14:creationId xmlns:p14="http://schemas.microsoft.com/office/powerpoint/2010/main" val="15295231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Rot="1" noChangeAspect="1" noChangeArrowheads="1" noTextEdit="1"/>
          </p:cNvSpPr>
          <p:nvPr>
            <p:ph type="sldImg"/>
          </p:nvPr>
        </p:nvSpPr>
        <p:spPr>
          <a:ln/>
        </p:spPr>
      </p:sp>
      <p:sp>
        <p:nvSpPr>
          <p:cNvPr id="5222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Tree>
    <p:extLst>
      <p:ext uri="{BB962C8B-B14F-4D97-AF65-F5344CB8AC3E}">
        <p14:creationId xmlns:p14="http://schemas.microsoft.com/office/powerpoint/2010/main" val="31382482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Rot="1" noChangeAspect="1" noChangeArrowheads="1" noTextEdit="1"/>
          </p:cNvSpPr>
          <p:nvPr>
            <p:ph type="sldImg"/>
          </p:nvPr>
        </p:nvSpPr>
        <p:spPr>
          <a:ln/>
        </p:spPr>
      </p:sp>
      <p:sp>
        <p:nvSpPr>
          <p:cNvPr id="5837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Tree>
    <p:extLst>
      <p:ext uri="{BB962C8B-B14F-4D97-AF65-F5344CB8AC3E}">
        <p14:creationId xmlns:p14="http://schemas.microsoft.com/office/powerpoint/2010/main" val="10437350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 name="Slide Number Placeholder 1"/>
          <p:cNvSpPr>
            <a:spLocks noGrp="1"/>
          </p:cNvSpPr>
          <p:nvPr>
            <p:ph type="sldNum" sz="quarter" idx="10"/>
          </p:nvPr>
        </p:nvSpPr>
        <p:spPr/>
        <p:txBody>
          <a:bodyPr/>
          <a:lstStyle/>
          <a:p>
            <a:fld id="{FE101353-EA6A-4958-8EAF-AEEDDA9DE996}" type="slidenum">
              <a:rPr lang="en-US" smtClean="0"/>
              <a:pPr/>
              <a:t>28</a:t>
            </a:fld>
            <a:endParaRPr lang="en-US"/>
          </a:p>
        </p:txBody>
      </p:sp>
    </p:spTree>
    <p:extLst>
      <p:ext uri="{BB962C8B-B14F-4D97-AF65-F5344CB8AC3E}">
        <p14:creationId xmlns:p14="http://schemas.microsoft.com/office/powerpoint/2010/main" val="377658868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Rot="1" noChangeAspect="1" noChangeArrowheads="1" noTextEdit="1"/>
          </p:cNvSpPr>
          <p:nvPr>
            <p:ph type="sldImg"/>
          </p:nvPr>
        </p:nvSpPr>
        <p:spPr>
          <a:ln/>
        </p:spPr>
      </p:sp>
      <p:sp>
        <p:nvSpPr>
          <p:cNvPr id="5632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 name="Slide Number Placeholder 1"/>
          <p:cNvSpPr>
            <a:spLocks noGrp="1"/>
          </p:cNvSpPr>
          <p:nvPr>
            <p:ph type="sldNum" sz="quarter" idx="10"/>
          </p:nvPr>
        </p:nvSpPr>
        <p:spPr/>
        <p:txBody>
          <a:bodyPr/>
          <a:lstStyle/>
          <a:p>
            <a:fld id="{FE101353-EA6A-4958-8EAF-AEEDDA9DE996}" type="slidenum">
              <a:rPr lang="en-US" smtClean="0"/>
              <a:pPr/>
              <a:t>29</a:t>
            </a:fld>
            <a:endParaRPr lang="en-US"/>
          </a:p>
        </p:txBody>
      </p:sp>
    </p:spTree>
    <p:extLst>
      <p:ext uri="{BB962C8B-B14F-4D97-AF65-F5344CB8AC3E}">
        <p14:creationId xmlns:p14="http://schemas.microsoft.com/office/powerpoint/2010/main" val="39278340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 name="Slide Number Placeholder 1"/>
          <p:cNvSpPr>
            <a:spLocks noGrp="1"/>
          </p:cNvSpPr>
          <p:nvPr>
            <p:ph type="sldNum" sz="quarter" idx="10"/>
          </p:nvPr>
        </p:nvSpPr>
        <p:spPr/>
        <p:txBody>
          <a:bodyPr/>
          <a:lstStyle/>
          <a:p>
            <a:fld id="{FE101353-EA6A-4958-8EAF-AEEDDA9DE996}" type="slidenum">
              <a:rPr lang="en-US" smtClean="0"/>
              <a:pPr/>
              <a:t>31</a:t>
            </a:fld>
            <a:endParaRPr lang="en-US"/>
          </a:p>
        </p:txBody>
      </p:sp>
    </p:spTree>
    <p:extLst>
      <p:ext uri="{BB962C8B-B14F-4D97-AF65-F5344CB8AC3E}">
        <p14:creationId xmlns:p14="http://schemas.microsoft.com/office/powerpoint/2010/main" val="24465394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F0721A0-6B6A-4AC2-AC0C-3E62BA9FDB9C}" type="slidenum">
              <a:rPr lang="en-US" smtClean="0"/>
              <a:t>37</a:t>
            </a:fld>
            <a:endParaRPr lang="en-US"/>
          </a:p>
        </p:txBody>
      </p:sp>
    </p:spTree>
    <p:extLst>
      <p:ext uri="{BB962C8B-B14F-4D97-AF65-F5344CB8AC3E}">
        <p14:creationId xmlns:p14="http://schemas.microsoft.com/office/powerpoint/2010/main" val="40049189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p:spPr>
        <p:txBody>
          <a:bodyPr/>
          <a:lstStyle/>
          <a:p>
            <a:endParaRPr lang="en-US"/>
          </a:p>
        </p:txBody>
      </p:sp>
      <p:sp>
        <p:nvSpPr>
          <p:cNvPr id="36868" name="Slide Number Placeholder 3"/>
          <p:cNvSpPr>
            <a:spLocks noGrp="1"/>
          </p:cNvSpPr>
          <p:nvPr>
            <p:ph type="sldNum" sz="quarter" idx="5"/>
          </p:nvPr>
        </p:nvSpPr>
        <p:spPr>
          <a:noFill/>
        </p:spPr>
        <p:txBody>
          <a:bodyPr/>
          <a:lstStyle/>
          <a:p>
            <a:fld id="{CAB82C43-9122-409B-9841-C5E5003D0B0C}" type="slidenum">
              <a:rPr lang="en-US" smtClean="0"/>
              <a:pPr/>
              <a:t>48</a:t>
            </a:fld>
            <a:endParaRPr lang="en-US"/>
          </a:p>
        </p:txBody>
      </p:sp>
    </p:spTree>
    <p:extLst>
      <p:ext uri="{BB962C8B-B14F-4D97-AF65-F5344CB8AC3E}">
        <p14:creationId xmlns:p14="http://schemas.microsoft.com/office/powerpoint/2010/main" val="389270098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AA4FC79-ECAC-47B6-8331-FD9E4C178CD6}" type="slidenum">
              <a:rPr lang="en-US" smtClean="0"/>
              <a:pPr/>
              <a:t>49</a:t>
            </a:fld>
            <a:endParaRPr lang="en-US"/>
          </a:p>
        </p:txBody>
      </p:sp>
    </p:spTree>
    <p:extLst>
      <p:ext uri="{BB962C8B-B14F-4D97-AF65-F5344CB8AC3E}">
        <p14:creationId xmlns:p14="http://schemas.microsoft.com/office/powerpoint/2010/main" val="125519904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AA4FC79-ECAC-47B6-8331-FD9E4C178CD6}" type="slidenum">
              <a:rPr lang="en-US" smtClean="0"/>
              <a:pPr/>
              <a:t>50</a:t>
            </a:fld>
            <a:endParaRPr lang="en-US"/>
          </a:p>
        </p:txBody>
      </p:sp>
    </p:spTree>
    <p:extLst>
      <p:ext uri="{BB962C8B-B14F-4D97-AF65-F5344CB8AC3E}">
        <p14:creationId xmlns:p14="http://schemas.microsoft.com/office/powerpoint/2010/main" val="17504485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AA4FC79-ECAC-47B6-8331-FD9E4C178CD6}" type="slidenum">
              <a:rPr lang="en-US" smtClean="0"/>
              <a:pPr/>
              <a:t>10</a:t>
            </a:fld>
            <a:endParaRPr lang="en-US"/>
          </a:p>
        </p:txBody>
      </p:sp>
    </p:spTree>
    <p:extLst>
      <p:ext uri="{BB962C8B-B14F-4D97-AF65-F5344CB8AC3E}">
        <p14:creationId xmlns:p14="http://schemas.microsoft.com/office/powerpoint/2010/main" val="9361411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AA4FC79-ECAC-47B6-8331-FD9E4C178CD6}" type="slidenum">
              <a:rPr lang="en-US" smtClean="0"/>
              <a:pPr/>
              <a:t>12</a:t>
            </a:fld>
            <a:endParaRPr lang="en-US"/>
          </a:p>
        </p:txBody>
      </p:sp>
    </p:spTree>
    <p:extLst>
      <p:ext uri="{BB962C8B-B14F-4D97-AF65-F5344CB8AC3E}">
        <p14:creationId xmlns:p14="http://schemas.microsoft.com/office/powerpoint/2010/main" val="13089387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AA4FC79-ECAC-47B6-8331-FD9E4C178CD6}" type="slidenum">
              <a:rPr lang="en-US" smtClean="0"/>
              <a:pPr/>
              <a:t>13</a:t>
            </a:fld>
            <a:endParaRPr lang="en-US"/>
          </a:p>
        </p:txBody>
      </p:sp>
    </p:spTree>
    <p:extLst>
      <p:ext uri="{BB962C8B-B14F-4D97-AF65-F5344CB8AC3E}">
        <p14:creationId xmlns:p14="http://schemas.microsoft.com/office/powerpoint/2010/main" val="38965577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AA4FC79-ECAC-47B6-8331-FD9E4C178CD6}" type="slidenum">
              <a:rPr lang="en-US" smtClean="0"/>
              <a:pPr/>
              <a:t>16</a:t>
            </a:fld>
            <a:endParaRPr lang="en-US"/>
          </a:p>
        </p:txBody>
      </p:sp>
    </p:spTree>
    <p:extLst>
      <p:ext uri="{BB962C8B-B14F-4D97-AF65-F5344CB8AC3E}">
        <p14:creationId xmlns:p14="http://schemas.microsoft.com/office/powerpoint/2010/main" val="18437866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AA4FC79-ECAC-47B6-8331-FD9E4C178CD6}" type="slidenum">
              <a:rPr lang="en-US" smtClean="0"/>
              <a:pPr/>
              <a:t>17</a:t>
            </a:fld>
            <a:endParaRPr lang="en-US"/>
          </a:p>
        </p:txBody>
      </p:sp>
    </p:spTree>
    <p:extLst>
      <p:ext uri="{BB962C8B-B14F-4D97-AF65-F5344CB8AC3E}">
        <p14:creationId xmlns:p14="http://schemas.microsoft.com/office/powerpoint/2010/main" val="34769203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AA4FC79-ECAC-47B6-8331-FD9E4C178CD6}" type="slidenum">
              <a:rPr lang="en-US" smtClean="0"/>
              <a:pPr/>
              <a:t>19</a:t>
            </a:fld>
            <a:endParaRPr lang="en-US"/>
          </a:p>
        </p:txBody>
      </p:sp>
    </p:spTree>
    <p:extLst>
      <p:ext uri="{BB962C8B-B14F-4D97-AF65-F5344CB8AC3E}">
        <p14:creationId xmlns:p14="http://schemas.microsoft.com/office/powerpoint/2010/main" val="32575538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Rot="1" noChangeAspect="1" noChangeArrowheads="1" noTextEdit="1"/>
          </p:cNvSpPr>
          <p:nvPr>
            <p:ph type="sldImg"/>
          </p:nvPr>
        </p:nvSpPr>
        <p:spPr>
          <a:ln/>
        </p:spPr>
      </p:sp>
      <p:sp>
        <p:nvSpPr>
          <p:cNvPr id="5222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Tree>
    <p:extLst>
      <p:ext uri="{BB962C8B-B14F-4D97-AF65-F5344CB8AC3E}">
        <p14:creationId xmlns:p14="http://schemas.microsoft.com/office/powerpoint/2010/main" val="14605709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368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58255" indent="-291636">
              <a:defRPr>
                <a:solidFill>
                  <a:schemeClr val="tx1"/>
                </a:solidFill>
                <a:latin typeface="Arial" charset="0"/>
              </a:defRPr>
            </a:lvl2pPr>
            <a:lvl3pPr marL="1166546" indent="-233309">
              <a:defRPr>
                <a:solidFill>
                  <a:schemeClr val="tx1"/>
                </a:solidFill>
                <a:latin typeface="Arial" charset="0"/>
              </a:defRPr>
            </a:lvl3pPr>
            <a:lvl4pPr marL="1633164" indent="-233309">
              <a:defRPr>
                <a:solidFill>
                  <a:schemeClr val="tx1"/>
                </a:solidFill>
                <a:latin typeface="Arial" charset="0"/>
              </a:defRPr>
            </a:lvl4pPr>
            <a:lvl5pPr marL="2099782" indent="-233309">
              <a:defRPr>
                <a:solidFill>
                  <a:schemeClr val="tx1"/>
                </a:solidFill>
                <a:latin typeface="Arial" charset="0"/>
              </a:defRPr>
            </a:lvl5pPr>
            <a:lvl6pPr marL="2566401" indent="-233309" eaLnBrk="0" fontAlgn="base" hangingPunct="0">
              <a:spcBef>
                <a:spcPct val="0"/>
              </a:spcBef>
              <a:spcAft>
                <a:spcPct val="0"/>
              </a:spcAft>
              <a:defRPr>
                <a:solidFill>
                  <a:schemeClr val="tx1"/>
                </a:solidFill>
                <a:latin typeface="Arial" charset="0"/>
              </a:defRPr>
            </a:lvl6pPr>
            <a:lvl7pPr marL="3033019" indent="-233309" eaLnBrk="0" fontAlgn="base" hangingPunct="0">
              <a:spcBef>
                <a:spcPct val="0"/>
              </a:spcBef>
              <a:spcAft>
                <a:spcPct val="0"/>
              </a:spcAft>
              <a:defRPr>
                <a:solidFill>
                  <a:schemeClr val="tx1"/>
                </a:solidFill>
                <a:latin typeface="Arial" charset="0"/>
              </a:defRPr>
            </a:lvl7pPr>
            <a:lvl8pPr marL="3499637" indent="-233309" eaLnBrk="0" fontAlgn="base" hangingPunct="0">
              <a:spcBef>
                <a:spcPct val="0"/>
              </a:spcBef>
              <a:spcAft>
                <a:spcPct val="0"/>
              </a:spcAft>
              <a:defRPr>
                <a:solidFill>
                  <a:schemeClr val="tx1"/>
                </a:solidFill>
                <a:latin typeface="Arial" charset="0"/>
              </a:defRPr>
            </a:lvl8pPr>
            <a:lvl9pPr marL="3966256" indent="-233309" eaLnBrk="0" fontAlgn="base" hangingPunct="0">
              <a:spcBef>
                <a:spcPct val="0"/>
              </a:spcBef>
              <a:spcAft>
                <a:spcPct val="0"/>
              </a:spcAft>
              <a:defRPr>
                <a:solidFill>
                  <a:schemeClr val="tx1"/>
                </a:solidFill>
                <a:latin typeface="Arial" charset="0"/>
              </a:defRPr>
            </a:lvl9pPr>
          </a:lstStyle>
          <a:p>
            <a:fld id="{FDACF708-C3C5-4D5F-976A-BCD05F8FD0F1}" type="slidenum">
              <a:rPr lang="en-US" altLang="en-US" smtClean="0"/>
              <a:pPr/>
              <a:t>26</a:t>
            </a:fld>
            <a:endParaRPr lang="en-US" altLang="en-US"/>
          </a:p>
        </p:txBody>
      </p:sp>
    </p:spTree>
    <p:extLst>
      <p:ext uri="{BB962C8B-B14F-4D97-AF65-F5344CB8AC3E}">
        <p14:creationId xmlns:p14="http://schemas.microsoft.com/office/powerpoint/2010/main" val="4626263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6440FD-3BB1-4B9F-829E-94C67C20107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98DE4414-591C-4675-A5FD-88BC664F64D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7348CA5-F3CE-4965-BD4D-71D4CCB41723}"/>
              </a:ext>
            </a:extLst>
          </p:cNvPr>
          <p:cNvSpPr>
            <a:spLocks noGrp="1"/>
          </p:cNvSpPr>
          <p:nvPr>
            <p:ph type="dt" sz="half" idx="10"/>
          </p:nvPr>
        </p:nvSpPr>
        <p:spPr/>
        <p:txBody>
          <a:bodyPr/>
          <a:lstStyle/>
          <a:p>
            <a:fld id="{90E2AF29-486E-4C71-AB63-CF3D012BA482}" type="datetime1">
              <a:rPr lang="en-US" smtClean="0"/>
              <a:t>4/30/2023</a:t>
            </a:fld>
            <a:endParaRPr lang="en-US"/>
          </a:p>
        </p:txBody>
      </p:sp>
      <p:sp>
        <p:nvSpPr>
          <p:cNvPr id="5" name="Footer Placeholder 4">
            <a:extLst>
              <a:ext uri="{FF2B5EF4-FFF2-40B4-BE49-F238E27FC236}">
                <a16:creationId xmlns:a16="http://schemas.microsoft.com/office/drawing/2014/main" id="{CDC939F1-F9ED-4E13-B6D0-110B4C41934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CE2A04A-4846-457E-814D-2B90B62F953D}"/>
              </a:ext>
            </a:extLst>
          </p:cNvPr>
          <p:cNvSpPr>
            <a:spLocks noGrp="1"/>
          </p:cNvSpPr>
          <p:nvPr>
            <p:ph type="sldNum" sz="quarter" idx="12"/>
          </p:nvPr>
        </p:nvSpPr>
        <p:spPr/>
        <p:txBody>
          <a:bodyPr/>
          <a:lstStyle/>
          <a:p>
            <a:fld id="{AED887C7-F0E8-4606-A69D-D8C14AD94506}" type="slidenum">
              <a:rPr lang="en-US" smtClean="0"/>
              <a:t>‹#›</a:t>
            </a:fld>
            <a:endParaRPr lang="en-US"/>
          </a:p>
        </p:txBody>
      </p:sp>
    </p:spTree>
    <p:extLst>
      <p:ext uri="{BB962C8B-B14F-4D97-AF65-F5344CB8AC3E}">
        <p14:creationId xmlns:p14="http://schemas.microsoft.com/office/powerpoint/2010/main" val="4830739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835A6E-FD67-40EE-9A89-062A85F1720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F82C7CD-D175-499D-8E42-C9636ADB2395}"/>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F5D26F1-451E-4F89-8708-BDD21848D40C}"/>
              </a:ext>
            </a:extLst>
          </p:cNvPr>
          <p:cNvSpPr>
            <a:spLocks noGrp="1"/>
          </p:cNvSpPr>
          <p:nvPr>
            <p:ph type="dt" sz="half" idx="10"/>
          </p:nvPr>
        </p:nvSpPr>
        <p:spPr/>
        <p:txBody>
          <a:bodyPr/>
          <a:lstStyle/>
          <a:p>
            <a:fld id="{E43E349D-4C4B-48C5-A591-3CD994B02541}" type="datetime1">
              <a:rPr lang="en-US" smtClean="0"/>
              <a:t>4/30/2023</a:t>
            </a:fld>
            <a:endParaRPr lang="en-US"/>
          </a:p>
        </p:txBody>
      </p:sp>
      <p:sp>
        <p:nvSpPr>
          <p:cNvPr id="5" name="Footer Placeholder 4">
            <a:extLst>
              <a:ext uri="{FF2B5EF4-FFF2-40B4-BE49-F238E27FC236}">
                <a16:creationId xmlns:a16="http://schemas.microsoft.com/office/drawing/2014/main" id="{8AF51A82-ACD2-4E45-9231-E641BA3309E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74C6E5A-FD58-48C1-A39A-8E0246359DFA}"/>
              </a:ext>
            </a:extLst>
          </p:cNvPr>
          <p:cNvSpPr>
            <a:spLocks noGrp="1"/>
          </p:cNvSpPr>
          <p:nvPr>
            <p:ph type="sldNum" sz="quarter" idx="12"/>
          </p:nvPr>
        </p:nvSpPr>
        <p:spPr/>
        <p:txBody>
          <a:bodyPr/>
          <a:lstStyle/>
          <a:p>
            <a:fld id="{AED887C7-F0E8-4606-A69D-D8C14AD94506}" type="slidenum">
              <a:rPr lang="en-US" smtClean="0"/>
              <a:t>‹#›</a:t>
            </a:fld>
            <a:endParaRPr lang="en-US"/>
          </a:p>
        </p:txBody>
      </p:sp>
    </p:spTree>
    <p:extLst>
      <p:ext uri="{BB962C8B-B14F-4D97-AF65-F5344CB8AC3E}">
        <p14:creationId xmlns:p14="http://schemas.microsoft.com/office/powerpoint/2010/main" val="37369280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4E9C353-7DDA-475B-BEAD-B6FA224F3F42}"/>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D31F22E-4A34-4DF0-8CCE-410D547C2191}"/>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2D00992-D92D-4B18-A35E-7C300BE36973}"/>
              </a:ext>
            </a:extLst>
          </p:cNvPr>
          <p:cNvSpPr>
            <a:spLocks noGrp="1"/>
          </p:cNvSpPr>
          <p:nvPr>
            <p:ph type="dt" sz="half" idx="10"/>
          </p:nvPr>
        </p:nvSpPr>
        <p:spPr/>
        <p:txBody>
          <a:bodyPr/>
          <a:lstStyle/>
          <a:p>
            <a:fld id="{3BFC3384-2E6B-41AD-AE30-A9E8E49432D4}" type="datetime1">
              <a:rPr lang="en-US" smtClean="0"/>
              <a:t>4/30/2023</a:t>
            </a:fld>
            <a:endParaRPr lang="en-US"/>
          </a:p>
        </p:txBody>
      </p:sp>
      <p:sp>
        <p:nvSpPr>
          <p:cNvPr id="5" name="Footer Placeholder 4">
            <a:extLst>
              <a:ext uri="{FF2B5EF4-FFF2-40B4-BE49-F238E27FC236}">
                <a16:creationId xmlns:a16="http://schemas.microsoft.com/office/drawing/2014/main" id="{8D593C42-9322-4526-BF9A-B2D6D303F93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12394F1-CC77-4212-A01B-3E3F2B76CCF2}"/>
              </a:ext>
            </a:extLst>
          </p:cNvPr>
          <p:cNvSpPr>
            <a:spLocks noGrp="1"/>
          </p:cNvSpPr>
          <p:nvPr>
            <p:ph type="sldNum" sz="quarter" idx="12"/>
          </p:nvPr>
        </p:nvSpPr>
        <p:spPr/>
        <p:txBody>
          <a:bodyPr/>
          <a:lstStyle/>
          <a:p>
            <a:fld id="{AED887C7-F0E8-4606-A69D-D8C14AD94506}" type="slidenum">
              <a:rPr lang="en-US" smtClean="0"/>
              <a:t>‹#›</a:t>
            </a:fld>
            <a:endParaRPr lang="en-US"/>
          </a:p>
        </p:txBody>
      </p:sp>
    </p:spTree>
    <p:extLst>
      <p:ext uri="{BB962C8B-B14F-4D97-AF65-F5344CB8AC3E}">
        <p14:creationId xmlns:p14="http://schemas.microsoft.com/office/powerpoint/2010/main" val="25376780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FAA53A-C94A-4CB2-A1AE-5320921066C8}"/>
              </a:ext>
            </a:extLst>
          </p:cNvPr>
          <p:cNvSpPr>
            <a:spLocks noGrp="1"/>
          </p:cNvSpPr>
          <p:nvPr>
            <p:ph type="title"/>
          </p:nvPr>
        </p:nvSpPr>
        <p:spPr/>
        <p:txBody>
          <a:bodyPr>
            <a:normAutofit/>
          </a:bodyPr>
          <a:lstStyle>
            <a:lvl1pPr>
              <a:defRPr sz="3200"/>
            </a:lvl1pPr>
          </a:lstStyle>
          <a:p>
            <a:r>
              <a:rPr lang="en-US" dirty="0"/>
              <a:t>Click to edit Master title style</a:t>
            </a:r>
          </a:p>
        </p:txBody>
      </p:sp>
      <p:sp>
        <p:nvSpPr>
          <p:cNvPr id="3" name="Content Placeholder 2">
            <a:extLst>
              <a:ext uri="{FF2B5EF4-FFF2-40B4-BE49-F238E27FC236}">
                <a16:creationId xmlns:a16="http://schemas.microsoft.com/office/drawing/2014/main" id="{4C7D0800-D42B-4D6C-BFB6-E673C065A428}"/>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7739AEA-C1E0-422B-99C7-614988749E43}"/>
              </a:ext>
            </a:extLst>
          </p:cNvPr>
          <p:cNvSpPr>
            <a:spLocks noGrp="1"/>
          </p:cNvSpPr>
          <p:nvPr>
            <p:ph type="dt" sz="half" idx="10"/>
          </p:nvPr>
        </p:nvSpPr>
        <p:spPr/>
        <p:txBody>
          <a:bodyPr/>
          <a:lstStyle/>
          <a:p>
            <a:fld id="{4EB69BA3-FB20-4BE9-A288-14D6185451DF}" type="datetime1">
              <a:rPr lang="en-US" smtClean="0"/>
              <a:t>4/30/2023</a:t>
            </a:fld>
            <a:endParaRPr lang="en-US"/>
          </a:p>
        </p:txBody>
      </p:sp>
      <p:sp>
        <p:nvSpPr>
          <p:cNvPr id="5" name="Footer Placeholder 4">
            <a:extLst>
              <a:ext uri="{FF2B5EF4-FFF2-40B4-BE49-F238E27FC236}">
                <a16:creationId xmlns:a16="http://schemas.microsoft.com/office/drawing/2014/main" id="{96A127AF-85BB-4B31-83AB-2A772FE126D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4F55347-27C0-45CE-AC53-174C1ABEF8EA}"/>
              </a:ext>
            </a:extLst>
          </p:cNvPr>
          <p:cNvSpPr>
            <a:spLocks noGrp="1"/>
          </p:cNvSpPr>
          <p:nvPr>
            <p:ph type="sldNum" sz="quarter" idx="12"/>
          </p:nvPr>
        </p:nvSpPr>
        <p:spPr/>
        <p:txBody>
          <a:bodyPr/>
          <a:lstStyle/>
          <a:p>
            <a:fld id="{AED887C7-F0E8-4606-A69D-D8C14AD94506}" type="slidenum">
              <a:rPr lang="en-US" smtClean="0"/>
              <a:t>‹#›</a:t>
            </a:fld>
            <a:endParaRPr lang="en-US"/>
          </a:p>
        </p:txBody>
      </p:sp>
    </p:spTree>
    <p:extLst>
      <p:ext uri="{BB962C8B-B14F-4D97-AF65-F5344CB8AC3E}">
        <p14:creationId xmlns:p14="http://schemas.microsoft.com/office/powerpoint/2010/main" val="28608184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160C5B-06DE-4AB3-ABF2-7E2B52729E0D}"/>
              </a:ext>
            </a:extLst>
          </p:cNvPr>
          <p:cNvSpPr>
            <a:spLocks noGrp="1"/>
          </p:cNvSpPr>
          <p:nvPr>
            <p:ph type="title"/>
          </p:nvPr>
        </p:nvSpPr>
        <p:spPr>
          <a:xfrm>
            <a:off x="831850" y="1709738"/>
            <a:ext cx="10515600" cy="2852737"/>
          </a:xfrm>
        </p:spPr>
        <p:txBody>
          <a:bodyPr anchor="b">
            <a:normAutofit/>
          </a:bodyPr>
          <a:lstStyle>
            <a:lvl1pPr>
              <a:defRPr sz="3600"/>
            </a:lvl1pPr>
          </a:lstStyle>
          <a:p>
            <a:r>
              <a:rPr lang="en-US" dirty="0"/>
              <a:t>Click to edit Master title style</a:t>
            </a:r>
          </a:p>
        </p:txBody>
      </p:sp>
      <p:sp>
        <p:nvSpPr>
          <p:cNvPr id="3" name="Text Placeholder 2">
            <a:extLst>
              <a:ext uri="{FF2B5EF4-FFF2-40B4-BE49-F238E27FC236}">
                <a16:creationId xmlns:a16="http://schemas.microsoft.com/office/drawing/2014/main" id="{9EFACDB6-6AAD-4150-9ECA-53D35A23E84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BA413C4B-CEF7-4301-8CC7-41CF84964DC6}"/>
              </a:ext>
            </a:extLst>
          </p:cNvPr>
          <p:cNvSpPr>
            <a:spLocks noGrp="1"/>
          </p:cNvSpPr>
          <p:nvPr>
            <p:ph type="dt" sz="half" idx="10"/>
          </p:nvPr>
        </p:nvSpPr>
        <p:spPr/>
        <p:txBody>
          <a:bodyPr/>
          <a:lstStyle/>
          <a:p>
            <a:fld id="{6E182425-7CBA-4373-81C1-6F16531A92B0}" type="datetime1">
              <a:rPr lang="en-US" smtClean="0"/>
              <a:t>4/30/2023</a:t>
            </a:fld>
            <a:endParaRPr lang="en-US"/>
          </a:p>
        </p:txBody>
      </p:sp>
      <p:sp>
        <p:nvSpPr>
          <p:cNvPr id="5" name="Footer Placeholder 4">
            <a:extLst>
              <a:ext uri="{FF2B5EF4-FFF2-40B4-BE49-F238E27FC236}">
                <a16:creationId xmlns:a16="http://schemas.microsoft.com/office/drawing/2014/main" id="{0C8FD51F-C269-4264-8D97-D58BCFA8155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FA0CF85-7403-487A-97D5-D627EC43D4B4}"/>
              </a:ext>
            </a:extLst>
          </p:cNvPr>
          <p:cNvSpPr>
            <a:spLocks noGrp="1"/>
          </p:cNvSpPr>
          <p:nvPr>
            <p:ph type="sldNum" sz="quarter" idx="12"/>
          </p:nvPr>
        </p:nvSpPr>
        <p:spPr/>
        <p:txBody>
          <a:bodyPr/>
          <a:lstStyle/>
          <a:p>
            <a:fld id="{AED887C7-F0E8-4606-A69D-D8C14AD94506}" type="slidenum">
              <a:rPr lang="en-US" smtClean="0"/>
              <a:t>‹#›</a:t>
            </a:fld>
            <a:endParaRPr lang="en-US"/>
          </a:p>
        </p:txBody>
      </p:sp>
    </p:spTree>
    <p:extLst>
      <p:ext uri="{BB962C8B-B14F-4D97-AF65-F5344CB8AC3E}">
        <p14:creationId xmlns:p14="http://schemas.microsoft.com/office/powerpoint/2010/main" val="41490896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91A8B4-1C8C-4B8F-9804-93BBD8D21ABF}"/>
              </a:ext>
            </a:extLst>
          </p:cNvPr>
          <p:cNvSpPr>
            <a:spLocks noGrp="1"/>
          </p:cNvSpPr>
          <p:nvPr>
            <p:ph type="title"/>
          </p:nvPr>
        </p:nvSpPr>
        <p:spPr/>
        <p:txBody>
          <a:bodyPr>
            <a:normAutofit/>
          </a:bodyPr>
          <a:lstStyle>
            <a:lvl1pPr>
              <a:defRPr sz="3200"/>
            </a:lvl1pPr>
          </a:lstStyle>
          <a:p>
            <a:r>
              <a:rPr lang="en-US" dirty="0"/>
              <a:t>Click to edit Master title style</a:t>
            </a:r>
          </a:p>
        </p:txBody>
      </p:sp>
      <p:sp>
        <p:nvSpPr>
          <p:cNvPr id="3" name="Content Placeholder 2">
            <a:extLst>
              <a:ext uri="{FF2B5EF4-FFF2-40B4-BE49-F238E27FC236}">
                <a16:creationId xmlns:a16="http://schemas.microsoft.com/office/drawing/2014/main" id="{36746E1D-89EE-4037-AE92-A33B6FE3505A}"/>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C0D58EB-58B7-49E7-9260-60974E0A2FD3}"/>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F08A7F9-3685-4283-B1C5-E6375E5DBAA8}"/>
              </a:ext>
            </a:extLst>
          </p:cNvPr>
          <p:cNvSpPr>
            <a:spLocks noGrp="1"/>
          </p:cNvSpPr>
          <p:nvPr>
            <p:ph type="dt" sz="half" idx="10"/>
          </p:nvPr>
        </p:nvSpPr>
        <p:spPr/>
        <p:txBody>
          <a:bodyPr/>
          <a:lstStyle/>
          <a:p>
            <a:fld id="{4B181EFD-BA35-44F8-931C-12EC0BFD0F07}" type="datetime1">
              <a:rPr lang="en-US" smtClean="0"/>
              <a:t>4/30/2023</a:t>
            </a:fld>
            <a:endParaRPr lang="en-US"/>
          </a:p>
        </p:txBody>
      </p:sp>
      <p:sp>
        <p:nvSpPr>
          <p:cNvPr id="6" name="Footer Placeholder 5">
            <a:extLst>
              <a:ext uri="{FF2B5EF4-FFF2-40B4-BE49-F238E27FC236}">
                <a16:creationId xmlns:a16="http://schemas.microsoft.com/office/drawing/2014/main" id="{EE1DA69A-3A1F-440C-9BD5-9DBFAA4C850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459C7FE-D662-40D4-BBA6-E5C8B44D8367}"/>
              </a:ext>
            </a:extLst>
          </p:cNvPr>
          <p:cNvSpPr>
            <a:spLocks noGrp="1"/>
          </p:cNvSpPr>
          <p:nvPr>
            <p:ph type="sldNum" sz="quarter" idx="12"/>
          </p:nvPr>
        </p:nvSpPr>
        <p:spPr/>
        <p:txBody>
          <a:bodyPr/>
          <a:lstStyle/>
          <a:p>
            <a:fld id="{AED887C7-F0E8-4606-A69D-D8C14AD94506}" type="slidenum">
              <a:rPr lang="en-US" smtClean="0"/>
              <a:t>‹#›</a:t>
            </a:fld>
            <a:endParaRPr lang="en-US"/>
          </a:p>
        </p:txBody>
      </p:sp>
    </p:spTree>
    <p:extLst>
      <p:ext uri="{BB962C8B-B14F-4D97-AF65-F5344CB8AC3E}">
        <p14:creationId xmlns:p14="http://schemas.microsoft.com/office/powerpoint/2010/main" val="10643032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337BE5-288A-4BAD-A7EA-B4941EAD0F1B}"/>
              </a:ext>
            </a:extLst>
          </p:cNvPr>
          <p:cNvSpPr>
            <a:spLocks noGrp="1"/>
          </p:cNvSpPr>
          <p:nvPr>
            <p:ph type="title"/>
          </p:nvPr>
        </p:nvSpPr>
        <p:spPr>
          <a:xfrm>
            <a:off x="839788" y="365125"/>
            <a:ext cx="10515600" cy="1325563"/>
          </a:xfrm>
        </p:spPr>
        <p:txBody>
          <a:bodyPr>
            <a:normAutofit/>
          </a:bodyPr>
          <a:lstStyle>
            <a:lvl1pPr>
              <a:defRPr sz="3200"/>
            </a:lvl1pPr>
          </a:lstStyle>
          <a:p>
            <a:r>
              <a:rPr lang="en-US" dirty="0"/>
              <a:t>Click to edit Master title style</a:t>
            </a:r>
          </a:p>
        </p:txBody>
      </p:sp>
      <p:sp>
        <p:nvSpPr>
          <p:cNvPr id="3" name="Text Placeholder 2">
            <a:extLst>
              <a:ext uri="{FF2B5EF4-FFF2-40B4-BE49-F238E27FC236}">
                <a16:creationId xmlns:a16="http://schemas.microsoft.com/office/drawing/2014/main" id="{0B145B99-9E55-4DB0-A1B1-48F89BDEAA0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F632FA21-CEA8-4241-B2AF-7012C1F32942}"/>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99EDE36-25C9-469C-82A7-E0E10A4AA01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D3ADAB04-D8D0-483D-95EE-C9316D4BE217}"/>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79017B0-2855-4BB3-8121-EF7A78D362E1}"/>
              </a:ext>
            </a:extLst>
          </p:cNvPr>
          <p:cNvSpPr>
            <a:spLocks noGrp="1"/>
          </p:cNvSpPr>
          <p:nvPr>
            <p:ph type="dt" sz="half" idx="10"/>
          </p:nvPr>
        </p:nvSpPr>
        <p:spPr/>
        <p:txBody>
          <a:bodyPr/>
          <a:lstStyle/>
          <a:p>
            <a:fld id="{814DF203-8080-481F-88FB-00560F1A0743}" type="datetime1">
              <a:rPr lang="en-US" smtClean="0"/>
              <a:t>4/30/2023</a:t>
            </a:fld>
            <a:endParaRPr lang="en-US"/>
          </a:p>
        </p:txBody>
      </p:sp>
      <p:sp>
        <p:nvSpPr>
          <p:cNvPr id="8" name="Footer Placeholder 7">
            <a:extLst>
              <a:ext uri="{FF2B5EF4-FFF2-40B4-BE49-F238E27FC236}">
                <a16:creationId xmlns:a16="http://schemas.microsoft.com/office/drawing/2014/main" id="{8BCDEA2D-45A7-4EEA-8F4A-3E99FE0C57F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16B6D91-B576-43B2-9857-B6F800AB5494}"/>
              </a:ext>
            </a:extLst>
          </p:cNvPr>
          <p:cNvSpPr>
            <a:spLocks noGrp="1"/>
          </p:cNvSpPr>
          <p:nvPr>
            <p:ph type="sldNum" sz="quarter" idx="12"/>
          </p:nvPr>
        </p:nvSpPr>
        <p:spPr/>
        <p:txBody>
          <a:bodyPr/>
          <a:lstStyle/>
          <a:p>
            <a:fld id="{AED887C7-F0E8-4606-A69D-D8C14AD94506}" type="slidenum">
              <a:rPr lang="en-US" smtClean="0"/>
              <a:t>‹#›</a:t>
            </a:fld>
            <a:endParaRPr lang="en-US"/>
          </a:p>
        </p:txBody>
      </p:sp>
    </p:spTree>
    <p:extLst>
      <p:ext uri="{BB962C8B-B14F-4D97-AF65-F5344CB8AC3E}">
        <p14:creationId xmlns:p14="http://schemas.microsoft.com/office/powerpoint/2010/main" val="19735970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DF8C38-30E9-4F71-A917-D5B8833CD892}"/>
              </a:ext>
            </a:extLst>
          </p:cNvPr>
          <p:cNvSpPr>
            <a:spLocks noGrp="1"/>
          </p:cNvSpPr>
          <p:nvPr>
            <p:ph type="title"/>
          </p:nvPr>
        </p:nvSpPr>
        <p:spPr/>
        <p:txBody>
          <a:bodyPr>
            <a:normAutofit/>
          </a:bodyPr>
          <a:lstStyle>
            <a:lvl1pPr>
              <a:defRPr sz="3200"/>
            </a:lvl1pPr>
          </a:lstStyle>
          <a:p>
            <a:r>
              <a:rPr lang="en-US" dirty="0"/>
              <a:t>Click to edit Master title style</a:t>
            </a:r>
          </a:p>
        </p:txBody>
      </p:sp>
      <p:sp>
        <p:nvSpPr>
          <p:cNvPr id="3" name="Date Placeholder 2">
            <a:extLst>
              <a:ext uri="{FF2B5EF4-FFF2-40B4-BE49-F238E27FC236}">
                <a16:creationId xmlns:a16="http://schemas.microsoft.com/office/drawing/2014/main" id="{F90805C1-6EE3-4845-A052-F3EB4AE02336}"/>
              </a:ext>
            </a:extLst>
          </p:cNvPr>
          <p:cNvSpPr>
            <a:spLocks noGrp="1"/>
          </p:cNvSpPr>
          <p:nvPr>
            <p:ph type="dt" sz="half" idx="10"/>
          </p:nvPr>
        </p:nvSpPr>
        <p:spPr/>
        <p:txBody>
          <a:bodyPr/>
          <a:lstStyle/>
          <a:p>
            <a:fld id="{D8D1C104-81BA-49CE-9747-D3D5F98CEDF2}" type="datetime1">
              <a:rPr lang="en-US" smtClean="0"/>
              <a:t>4/30/2023</a:t>
            </a:fld>
            <a:endParaRPr lang="en-US"/>
          </a:p>
        </p:txBody>
      </p:sp>
      <p:sp>
        <p:nvSpPr>
          <p:cNvPr id="4" name="Footer Placeholder 3">
            <a:extLst>
              <a:ext uri="{FF2B5EF4-FFF2-40B4-BE49-F238E27FC236}">
                <a16:creationId xmlns:a16="http://schemas.microsoft.com/office/drawing/2014/main" id="{8C823F8C-353F-4840-BB44-1076BC18B70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BF5755B-B9C5-48A6-B68B-C7BDE6D68A35}"/>
              </a:ext>
            </a:extLst>
          </p:cNvPr>
          <p:cNvSpPr>
            <a:spLocks noGrp="1"/>
          </p:cNvSpPr>
          <p:nvPr>
            <p:ph type="sldNum" sz="quarter" idx="12"/>
          </p:nvPr>
        </p:nvSpPr>
        <p:spPr/>
        <p:txBody>
          <a:bodyPr/>
          <a:lstStyle/>
          <a:p>
            <a:fld id="{AED887C7-F0E8-4606-A69D-D8C14AD94506}" type="slidenum">
              <a:rPr lang="en-US" smtClean="0"/>
              <a:t>‹#›</a:t>
            </a:fld>
            <a:endParaRPr lang="en-US"/>
          </a:p>
        </p:txBody>
      </p:sp>
    </p:spTree>
    <p:extLst>
      <p:ext uri="{BB962C8B-B14F-4D97-AF65-F5344CB8AC3E}">
        <p14:creationId xmlns:p14="http://schemas.microsoft.com/office/powerpoint/2010/main" val="6273031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3F4D568-E0ED-4C30-AF7E-12D083551498}"/>
              </a:ext>
            </a:extLst>
          </p:cNvPr>
          <p:cNvSpPr>
            <a:spLocks noGrp="1"/>
          </p:cNvSpPr>
          <p:nvPr>
            <p:ph type="dt" sz="half" idx="10"/>
          </p:nvPr>
        </p:nvSpPr>
        <p:spPr/>
        <p:txBody>
          <a:bodyPr/>
          <a:lstStyle/>
          <a:p>
            <a:fld id="{7D9A76BE-B37E-4D75-8A66-7D34F0F2FF0F}" type="datetime1">
              <a:rPr lang="en-US" smtClean="0"/>
              <a:t>4/30/2023</a:t>
            </a:fld>
            <a:endParaRPr lang="en-US"/>
          </a:p>
        </p:txBody>
      </p:sp>
      <p:sp>
        <p:nvSpPr>
          <p:cNvPr id="3" name="Footer Placeholder 2">
            <a:extLst>
              <a:ext uri="{FF2B5EF4-FFF2-40B4-BE49-F238E27FC236}">
                <a16:creationId xmlns:a16="http://schemas.microsoft.com/office/drawing/2014/main" id="{85BA85BF-C843-4D49-BE2C-1C95A9235F9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DFA9559-BA51-4409-BF09-9D56446954BA}"/>
              </a:ext>
            </a:extLst>
          </p:cNvPr>
          <p:cNvSpPr>
            <a:spLocks noGrp="1"/>
          </p:cNvSpPr>
          <p:nvPr>
            <p:ph type="sldNum" sz="quarter" idx="12"/>
          </p:nvPr>
        </p:nvSpPr>
        <p:spPr/>
        <p:txBody>
          <a:bodyPr/>
          <a:lstStyle/>
          <a:p>
            <a:fld id="{AED887C7-F0E8-4606-A69D-D8C14AD94506}" type="slidenum">
              <a:rPr lang="en-US" smtClean="0"/>
              <a:t>‹#›</a:t>
            </a:fld>
            <a:endParaRPr lang="en-US"/>
          </a:p>
        </p:txBody>
      </p:sp>
    </p:spTree>
    <p:extLst>
      <p:ext uri="{BB962C8B-B14F-4D97-AF65-F5344CB8AC3E}">
        <p14:creationId xmlns:p14="http://schemas.microsoft.com/office/powerpoint/2010/main" val="8648119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4CBB53-1D23-4F2A-8710-509A2F9FCF6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92F2C3A-B3BD-4958-85BB-2A94DC95DCE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F8916DF-DBA8-4962-A8FC-6574C4AB74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6D291018-A76C-47D9-ACFC-93346108A5F0}"/>
              </a:ext>
            </a:extLst>
          </p:cNvPr>
          <p:cNvSpPr>
            <a:spLocks noGrp="1"/>
          </p:cNvSpPr>
          <p:nvPr>
            <p:ph type="dt" sz="half" idx="10"/>
          </p:nvPr>
        </p:nvSpPr>
        <p:spPr/>
        <p:txBody>
          <a:bodyPr/>
          <a:lstStyle/>
          <a:p>
            <a:fld id="{B3538006-649E-416A-9E8E-12FC9E4698D8}" type="datetime1">
              <a:rPr lang="en-US" smtClean="0"/>
              <a:t>4/30/2023</a:t>
            </a:fld>
            <a:endParaRPr lang="en-US"/>
          </a:p>
        </p:txBody>
      </p:sp>
      <p:sp>
        <p:nvSpPr>
          <p:cNvPr id="6" name="Footer Placeholder 5">
            <a:extLst>
              <a:ext uri="{FF2B5EF4-FFF2-40B4-BE49-F238E27FC236}">
                <a16:creationId xmlns:a16="http://schemas.microsoft.com/office/drawing/2014/main" id="{AE0BFA99-5D3B-4408-B77F-D139769A06B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CD6F181-6E8F-4F9B-BA17-5618364415E2}"/>
              </a:ext>
            </a:extLst>
          </p:cNvPr>
          <p:cNvSpPr>
            <a:spLocks noGrp="1"/>
          </p:cNvSpPr>
          <p:nvPr>
            <p:ph type="sldNum" sz="quarter" idx="12"/>
          </p:nvPr>
        </p:nvSpPr>
        <p:spPr/>
        <p:txBody>
          <a:bodyPr/>
          <a:lstStyle/>
          <a:p>
            <a:fld id="{AED887C7-F0E8-4606-A69D-D8C14AD94506}" type="slidenum">
              <a:rPr lang="en-US" smtClean="0"/>
              <a:t>‹#›</a:t>
            </a:fld>
            <a:endParaRPr lang="en-US"/>
          </a:p>
        </p:txBody>
      </p:sp>
    </p:spTree>
    <p:extLst>
      <p:ext uri="{BB962C8B-B14F-4D97-AF65-F5344CB8AC3E}">
        <p14:creationId xmlns:p14="http://schemas.microsoft.com/office/powerpoint/2010/main" val="6692049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6AB44E-A435-4EB7-90C7-296C29DC1FC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9AFCE23-FF4D-43D1-B657-EF31F7B918D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3D137D8-1930-447F-8756-39FBF358D5A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99469A7A-68C8-4BF9-ADC1-C5F8B8EE78FB}"/>
              </a:ext>
            </a:extLst>
          </p:cNvPr>
          <p:cNvSpPr>
            <a:spLocks noGrp="1"/>
          </p:cNvSpPr>
          <p:nvPr>
            <p:ph type="dt" sz="half" idx="10"/>
          </p:nvPr>
        </p:nvSpPr>
        <p:spPr/>
        <p:txBody>
          <a:bodyPr/>
          <a:lstStyle/>
          <a:p>
            <a:fld id="{5CA298E3-8BD0-411B-8C3B-3D5A245EA4B1}" type="datetime1">
              <a:rPr lang="en-US" smtClean="0"/>
              <a:t>4/30/2023</a:t>
            </a:fld>
            <a:endParaRPr lang="en-US"/>
          </a:p>
        </p:txBody>
      </p:sp>
      <p:sp>
        <p:nvSpPr>
          <p:cNvPr id="6" name="Footer Placeholder 5">
            <a:extLst>
              <a:ext uri="{FF2B5EF4-FFF2-40B4-BE49-F238E27FC236}">
                <a16:creationId xmlns:a16="http://schemas.microsoft.com/office/drawing/2014/main" id="{5E525CDA-09E3-498D-BA01-16ED58B80AA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6D3EDD1-8F14-4B1F-B9D1-142DF497B8CE}"/>
              </a:ext>
            </a:extLst>
          </p:cNvPr>
          <p:cNvSpPr>
            <a:spLocks noGrp="1"/>
          </p:cNvSpPr>
          <p:nvPr>
            <p:ph type="sldNum" sz="quarter" idx="12"/>
          </p:nvPr>
        </p:nvSpPr>
        <p:spPr/>
        <p:txBody>
          <a:bodyPr/>
          <a:lstStyle/>
          <a:p>
            <a:fld id="{AED887C7-F0E8-4606-A69D-D8C14AD94506}" type="slidenum">
              <a:rPr lang="en-US" smtClean="0"/>
              <a:t>‹#›</a:t>
            </a:fld>
            <a:endParaRPr lang="en-US"/>
          </a:p>
        </p:txBody>
      </p:sp>
    </p:spTree>
    <p:extLst>
      <p:ext uri="{BB962C8B-B14F-4D97-AF65-F5344CB8AC3E}">
        <p14:creationId xmlns:p14="http://schemas.microsoft.com/office/powerpoint/2010/main" val="17482561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FAAA45F-AF6F-4DAB-92DB-CF713B0FC77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9F33314C-59DD-4437-818E-0CC2020E7E1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8301E7B-1CF8-47E1-8803-792A8789849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9132E9-9CFE-4EDD-A959-FDE4BAC27FE5}" type="datetime1">
              <a:rPr lang="en-US" smtClean="0"/>
              <a:t>4/30/2023</a:t>
            </a:fld>
            <a:endParaRPr lang="en-US"/>
          </a:p>
        </p:txBody>
      </p:sp>
      <p:sp>
        <p:nvSpPr>
          <p:cNvPr id="5" name="Footer Placeholder 4">
            <a:extLst>
              <a:ext uri="{FF2B5EF4-FFF2-40B4-BE49-F238E27FC236}">
                <a16:creationId xmlns:a16="http://schemas.microsoft.com/office/drawing/2014/main" id="{7BEFAFEE-20B0-4847-8556-8281704ABF3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A937C77D-7F91-4F86-A99A-B0A6C2E484F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ED887C7-F0E8-4606-A69D-D8C14AD94506}" type="slidenum">
              <a:rPr lang="en-US" smtClean="0"/>
              <a:t>‹#›</a:t>
            </a:fld>
            <a:endParaRPr lang="en-US"/>
          </a:p>
        </p:txBody>
      </p:sp>
    </p:spTree>
    <p:extLst>
      <p:ext uri="{BB962C8B-B14F-4D97-AF65-F5344CB8AC3E}">
        <p14:creationId xmlns:p14="http://schemas.microsoft.com/office/powerpoint/2010/main" val="419590812"/>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emf"/></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3.emf"/></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ctrTitle"/>
          </p:nvPr>
        </p:nvSpPr>
        <p:spPr>
          <a:xfrm>
            <a:off x="982798" y="5300250"/>
            <a:ext cx="9858103" cy="2076812"/>
          </a:xfrm>
        </p:spPr>
        <p:txBody>
          <a:bodyPr>
            <a:normAutofit fontScale="90000"/>
          </a:bodyPr>
          <a:lstStyle/>
          <a:p>
            <a:br>
              <a:rPr lang="en-US" sz="4000" dirty="0">
                <a:latin typeface="Times New Roman" panose="02020603050405020304" pitchFamily="18" charset="0"/>
                <a:cs typeface="Times New Roman" panose="02020603050405020304" pitchFamily="18" charset="0"/>
              </a:rPr>
            </a:br>
            <a:r>
              <a:rPr lang="en-US" sz="4000" dirty="0">
                <a:latin typeface="Times New Roman" panose="02020603050405020304" pitchFamily="18" charset="0"/>
                <a:cs typeface="Times New Roman" panose="02020603050405020304" pitchFamily="18" charset="0"/>
              </a:rPr>
              <a:t>Topic 23</a:t>
            </a:r>
            <a:br>
              <a:rPr lang="en-US" sz="4000" dirty="0">
                <a:latin typeface="Times New Roman" panose="02020603050405020304" pitchFamily="18" charset="0"/>
                <a:cs typeface="Times New Roman" panose="02020603050405020304" pitchFamily="18" charset="0"/>
              </a:rPr>
            </a:br>
            <a:br>
              <a:rPr lang="en-US" sz="4000" dirty="0">
                <a:latin typeface="Times New Roman" panose="02020603050405020304" pitchFamily="18" charset="0"/>
                <a:cs typeface="Times New Roman" panose="02020603050405020304" pitchFamily="18" charset="0"/>
              </a:rPr>
            </a:br>
            <a:r>
              <a:rPr lang="en-US" sz="4000" dirty="0">
                <a:latin typeface="Times New Roman" panose="02020603050405020304" pitchFamily="18" charset="0"/>
                <a:cs typeface="Times New Roman" panose="02020603050405020304" pitchFamily="18" charset="0"/>
              </a:rPr>
              <a:t>       Exclusive Dealing</a:t>
            </a:r>
            <a:br>
              <a:rPr lang="en-US" sz="4000" dirty="0">
                <a:latin typeface="Times New Roman" panose="02020603050405020304" pitchFamily="18" charset="0"/>
                <a:cs typeface="Times New Roman" panose="02020603050405020304" pitchFamily="18" charset="0"/>
              </a:rPr>
            </a:br>
            <a:br>
              <a:rPr lang="en-US" sz="4000" dirty="0">
                <a:latin typeface="Times New Roman" panose="02020603050405020304" pitchFamily="18" charset="0"/>
                <a:cs typeface="Times New Roman" panose="02020603050405020304" pitchFamily="18" charset="0"/>
              </a:rPr>
            </a:br>
            <a:br>
              <a:rPr lang="en-US" sz="4000" dirty="0">
                <a:latin typeface="Times New Roman" panose="02020603050405020304" pitchFamily="18" charset="0"/>
                <a:cs typeface="Times New Roman" panose="02020603050405020304" pitchFamily="18" charset="0"/>
              </a:rPr>
            </a:br>
            <a:br>
              <a:rPr lang="en-US" sz="4000" dirty="0">
                <a:latin typeface="Times New Roman" panose="02020603050405020304" pitchFamily="18" charset="0"/>
                <a:cs typeface="Times New Roman" panose="02020603050405020304" pitchFamily="18" charset="0"/>
              </a:rPr>
            </a:br>
            <a:r>
              <a:rPr lang="en-US" sz="2700" dirty="0"/>
              <a:t>Professor Steven Salop</a:t>
            </a:r>
            <a:br>
              <a:rPr lang="en-US" sz="2700" dirty="0"/>
            </a:br>
            <a:r>
              <a:rPr lang="en-US" sz="2700" dirty="0"/>
              <a:t>Antitrust Econ &amp; Law</a:t>
            </a:r>
            <a:br>
              <a:rPr lang="en-US" sz="2700" dirty="0"/>
            </a:br>
            <a:r>
              <a:rPr lang="en-US" sz="2700" dirty="0"/>
              <a:t>Fall 2021</a:t>
            </a:r>
            <a:br>
              <a:rPr lang="en-US" sz="2700" dirty="0">
                <a:latin typeface="Times New Roman" panose="02020603050405020304" pitchFamily="18" charset="0"/>
                <a:cs typeface="Times New Roman" panose="02020603050405020304" pitchFamily="18" charset="0"/>
              </a:rPr>
            </a:br>
            <a:br>
              <a:rPr lang="en-US" sz="4000" dirty="0">
                <a:latin typeface="Times New Roman" panose="02020603050405020304" pitchFamily="18" charset="0"/>
                <a:cs typeface="Times New Roman" panose="02020603050405020304" pitchFamily="18" charset="0"/>
              </a:rPr>
            </a:br>
            <a:br>
              <a:rPr lang="en-US" sz="4000" dirty="0">
                <a:latin typeface="Times New Roman" panose="02020603050405020304" pitchFamily="18" charset="0"/>
                <a:cs typeface="Times New Roman" panose="02020603050405020304" pitchFamily="18" charset="0"/>
              </a:rPr>
            </a:br>
            <a:br>
              <a:rPr lang="en-US" sz="4000" dirty="0">
                <a:latin typeface="Times New Roman" panose="02020603050405020304" pitchFamily="18" charset="0"/>
                <a:cs typeface="Times New Roman" panose="02020603050405020304" pitchFamily="18" charset="0"/>
              </a:rPr>
            </a:br>
            <a:endParaRPr lang="en-US" sz="4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454368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5686" y="320675"/>
            <a:ext cx="10515600" cy="1325563"/>
          </a:xfrm>
        </p:spPr>
        <p:txBody>
          <a:bodyPr>
            <a:normAutofit/>
          </a:bodyPr>
          <a:lstStyle/>
          <a:p>
            <a:r>
              <a:rPr lang="en-US" dirty="0">
                <a:latin typeface="Times New Roman" pitchFamily="18" charset="0"/>
                <a:cs typeface="Times New Roman" pitchFamily="18" charset="0"/>
              </a:rPr>
              <a:t>Potential Efficiency Benefits from Exclusive Dealing:</a:t>
            </a:r>
            <a:r>
              <a:rPr lang="en-US" i="1" dirty="0">
                <a:latin typeface="Times New Roman" pitchFamily="18" charset="0"/>
                <a:cs typeface="Times New Roman" pitchFamily="18" charset="0"/>
              </a:rPr>
              <a:t> Summary </a:t>
            </a:r>
          </a:p>
        </p:txBody>
      </p:sp>
      <p:sp>
        <p:nvSpPr>
          <p:cNvPr id="3" name="Content Placeholder 2"/>
          <p:cNvSpPr>
            <a:spLocks noGrp="1"/>
          </p:cNvSpPr>
          <p:nvPr>
            <p:ph idx="1"/>
          </p:nvPr>
        </p:nvSpPr>
        <p:spPr>
          <a:xfrm>
            <a:off x="838200" y="1825625"/>
            <a:ext cx="9993086" cy="4351338"/>
          </a:xfrm>
        </p:spPr>
        <p:txBody>
          <a:bodyPr>
            <a:normAutofit fontScale="92500" lnSpcReduction="10000"/>
          </a:bodyPr>
          <a:lstStyle/>
          <a:p>
            <a:r>
              <a:rPr lang="en-US" dirty="0">
                <a:solidFill>
                  <a:srgbClr val="C00000"/>
                </a:solidFill>
                <a:latin typeface="Times New Roman" pitchFamily="18" charset="0"/>
                <a:cs typeface="Times New Roman" pitchFamily="18" charset="0"/>
              </a:rPr>
              <a:t>ED can reduce costs or improve product quality</a:t>
            </a:r>
          </a:p>
          <a:p>
            <a:r>
              <a:rPr lang="en-US" dirty="0">
                <a:latin typeface="Times New Roman" pitchFamily="18" charset="0"/>
                <a:cs typeface="Times New Roman" pitchFamily="18" charset="0"/>
              </a:rPr>
              <a:t>Potential sources of efficiency benefits from exclusives</a:t>
            </a:r>
          </a:p>
          <a:p>
            <a:pPr lvl="1"/>
            <a:r>
              <a:rPr lang="en-US" dirty="0">
                <a:solidFill>
                  <a:srgbClr val="C00000"/>
                </a:solidFill>
                <a:latin typeface="Times New Roman" pitchFamily="18" charset="0"/>
                <a:cs typeface="Times New Roman" pitchFamily="18" charset="0"/>
              </a:rPr>
              <a:t>Improved coordination </a:t>
            </a:r>
            <a:r>
              <a:rPr lang="en-US" dirty="0">
                <a:latin typeface="Times New Roman" pitchFamily="18" charset="0"/>
                <a:cs typeface="Times New Roman" pitchFamily="18" charset="0"/>
              </a:rPr>
              <a:t>that reduces costs or improves quality </a:t>
            </a:r>
          </a:p>
          <a:p>
            <a:pPr lvl="2"/>
            <a:r>
              <a:rPr lang="en-US" dirty="0">
                <a:latin typeface="Times New Roman" pitchFamily="18" charset="0"/>
                <a:cs typeface="Times New Roman" pitchFamily="18" charset="0"/>
              </a:rPr>
              <a:t>Risk reduction </a:t>
            </a:r>
          </a:p>
          <a:p>
            <a:pPr lvl="2"/>
            <a:r>
              <a:rPr lang="en-US" dirty="0">
                <a:latin typeface="Times New Roman" pitchFamily="18" charset="0"/>
                <a:cs typeface="Times New Roman" pitchFamily="18" charset="0"/>
              </a:rPr>
              <a:t>Creating trust and harmonizing incentives from “loyalty” caused by mutual dependence</a:t>
            </a:r>
          </a:p>
          <a:p>
            <a:pPr lvl="1"/>
            <a:r>
              <a:rPr lang="en-US" dirty="0">
                <a:solidFill>
                  <a:srgbClr val="C00000"/>
                </a:solidFill>
                <a:latin typeface="Times New Roman" pitchFamily="18" charset="0"/>
                <a:cs typeface="Times New Roman" pitchFamily="18" charset="0"/>
              </a:rPr>
              <a:t>Elimination of dealer free riding </a:t>
            </a:r>
            <a:r>
              <a:rPr lang="en-US" dirty="0">
                <a:latin typeface="Times New Roman" pitchFamily="18" charset="0"/>
                <a:cs typeface="Times New Roman" pitchFamily="18" charset="0"/>
              </a:rPr>
              <a:t>on promotion by one </a:t>
            </a:r>
            <a:r>
              <a:rPr lang="en-US" dirty="0" err="1">
                <a:latin typeface="Times New Roman" pitchFamily="18" charset="0"/>
                <a:cs typeface="Times New Roman" pitchFamily="18" charset="0"/>
              </a:rPr>
              <a:t>mfg</a:t>
            </a:r>
            <a:r>
              <a:rPr lang="en-US" dirty="0">
                <a:latin typeface="Times New Roman" pitchFamily="18" charset="0"/>
                <a:cs typeface="Times New Roman" pitchFamily="18" charset="0"/>
              </a:rPr>
              <a:t> through shifting sales to rival product (also, “bait and switch)</a:t>
            </a:r>
          </a:p>
          <a:p>
            <a:pPr lvl="1"/>
            <a:r>
              <a:rPr lang="en-US" dirty="0">
                <a:solidFill>
                  <a:srgbClr val="C00000"/>
                </a:solidFill>
                <a:latin typeface="Times New Roman" pitchFamily="18" charset="0"/>
                <a:cs typeface="Times New Roman" pitchFamily="18" charset="0"/>
              </a:rPr>
              <a:t>Intensifying competition </a:t>
            </a:r>
            <a:r>
              <a:rPr lang="en-US" dirty="0">
                <a:latin typeface="Times New Roman" pitchFamily="18" charset="0"/>
                <a:cs typeface="Times New Roman" pitchFamily="18" charset="0"/>
              </a:rPr>
              <a:t>for distributors (“buyer-driven exclusives”)</a:t>
            </a:r>
          </a:p>
          <a:p>
            <a:r>
              <a:rPr lang="en-US" dirty="0">
                <a:latin typeface="Times New Roman" pitchFamily="18" charset="0"/>
                <a:cs typeface="Times New Roman" pitchFamily="18" charset="0"/>
              </a:rPr>
              <a:t>“Parallel exclusives” (i.e., by multiple, similarly situated manufacturers)</a:t>
            </a:r>
          </a:p>
          <a:p>
            <a:pPr lvl="1"/>
            <a:r>
              <a:rPr lang="en-US" dirty="0">
                <a:latin typeface="Times New Roman" pitchFamily="18" charset="0"/>
                <a:cs typeface="Times New Roman" pitchFamily="18" charset="0"/>
              </a:rPr>
              <a:t>Could lead to efficiencies </a:t>
            </a:r>
            <a:r>
              <a:rPr lang="en-US" i="1" dirty="0">
                <a:latin typeface="Times New Roman" pitchFamily="18" charset="0"/>
                <a:cs typeface="Times New Roman" pitchFamily="18" charset="0"/>
              </a:rPr>
              <a:t>plus </a:t>
            </a:r>
            <a:r>
              <a:rPr lang="en-US" dirty="0">
                <a:latin typeface="Times New Roman" pitchFamily="18" charset="0"/>
                <a:cs typeface="Times New Roman" pitchFamily="18" charset="0"/>
              </a:rPr>
              <a:t>lower prices.  Best of both worlds1</a:t>
            </a:r>
          </a:p>
          <a:p>
            <a:pPr lvl="1"/>
            <a:r>
              <a:rPr lang="en-US" dirty="0">
                <a:latin typeface="Times New Roman" pitchFamily="18" charset="0"/>
                <a:cs typeface="Times New Roman" pitchFamily="18" charset="0"/>
              </a:rPr>
              <a:t>But parallel exclusives also can lead to </a:t>
            </a:r>
            <a:r>
              <a:rPr lang="en-US" dirty="0">
                <a:solidFill>
                  <a:srgbClr val="C00000"/>
                </a:solidFill>
                <a:latin typeface="Times New Roman" pitchFamily="18" charset="0"/>
                <a:cs typeface="Times New Roman" pitchFamily="18" charset="0"/>
              </a:rPr>
              <a:t>“cumulative foreclosure” </a:t>
            </a:r>
            <a:r>
              <a:rPr lang="en-US" dirty="0">
                <a:latin typeface="Times New Roman" pitchFamily="18" charset="0"/>
                <a:cs typeface="Times New Roman" pitchFamily="18" charset="0"/>
              </a:rPr>
              <a:t>that raises entry barriers and fringe rivals’ costs by even more</a:t>
            </a:r>
          </a:p>
          <a:p>
            <a:pPr marL="457200" lvl="1" indent="0">
              <a:buNone/>
            </a:pPr>
            <a:endParaRPr lang="en-US" dirty="0">
              <a:latin typeface="Times New Roman" pitchFamily="18" charset="0"/>
              <a:cs typeface="Times New Roman" pitchFamily="18" charset="0"/>
            </a:endParaRPr>
          </a:p>
          <a:p>
            <a:pPr marL="457200" lvl="1" indent="0">
              <a:buNone/>
            </a:pPr>
            <a:endParaRPr lang="en-US" dirty="0">
              <a:latin typeface="Times New Roman" pitchFamily="18" charset="0"/>
              <a:cs typeface="Times New Roman" pitchFamily="18" charset="0"/>
            </a:endParaRPr>
          </a:p>
          <a:p>
            <a:pPr lvl="1"/>
            <a:endParaRPr lang="en-US" dirty="0"/>
          </a:p>
        </p:txBody>
      </p:sp>
      <p:sp>
        <p:nvSpPr>
          <p:cNvPr id="4" name="Slide Number Placeholder 3"/>
          <p:cNvSpPr>
            <a:spLocks noGrp="1"/>
          </p:cNvSpPr>
          <p:nvPr>
            <p:ph type="sldNum" sz="quarter" idx="12"/>
          </p:nvPr>
        </p:nvSpPr>
        <p:spPr/>
        <p:txBody>
          <a:bodyPr/>
          <a:lstStyle/>
          <a:p>
            <a:fld id="{21389D86-2442-4029-8BA2-9F3867D42326}" type="slidenum">
              <a:rPr lang="en-US" smtClean="0"/>
              <a:pPr/>
              <a:t>10</a:t>
            </a:fld>
            <a:endParaRPr lang="en-US"/>
          </a:p>
        </p:txBody>
      </p:sp>
    </p:spTree>
    <p:extLst>
      <p:ext uri="{BB962C8B-B14F-4D97-AF65-F5344CB8AC3E}">
        <p14:creationId xmlns:p14="http://schemas.microsoft.com/office/powerpoint/2010/main" val="10681356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4EF61F-DFFD-45F7-9FC9-91C48E90E18D}"/>
              </a:ext>
            </a:extLst>
          </p:cNvPr>
          <p:cNvSpPr>
            <a:spLocks noGrp="1"/>
          </p:cNvSpPr>
          <p:nvPr>
            <p:ph type="title"/>
          </p:nvPr>
        </p:nvSpPr>
        <p:spPr>
          <a:xfrm>
            <a:off x="838200" y="327418"/>
            <a:ext cx="10515600" cy="1325563"/>
          </a:xfrm>
        </p:spPr>
        <p:txBody>
          <a:bodyPr>
            <a:normAutofit/>
          </a:bodyPr>
          <a:lstStyle/>
          <a:p>
            <a:r>
              <a:rPr lang="en-US" sz="3200" dirty="0"/>
              <a:t>Improving Coordination and Harmonizing Incentives</a:t>
            </a:r>
          </a:p>
        </p:txBody>
      </p:sp>
      <p:sp>
        <p:nvSpPr>
          <p:cNvPr id="3" name="Content Placeholder 2">
            <a:extLst>
              <a:ext uri="{FF2B5EF4-FFF2-40B4-BE49-F238E27FC236}">
                <a16:creationId xmlns:a16="http://schemas.microsoft.com/office/drawing/2014/main" id="{8DB55F68-014C-489C-9CBF-F374C81A0143}"/>
              </a:ext>
            </a:extLst>
          </p:cNvPr>
          <p:cNvSpPr>
            <a:spLocks noGrp="1"/>
          </p:cNvSpPr>
          <p:nvPr>
            <p:ph idx="1"/>
          </p:nvPr>
        </p:nvSpPr>
        <p:spPr>
          <a:xfrm>
            <a:off x="838200" y="1825624"/>
            <a:ext cx="7620000" cy="4530725"/>
          </a:xfrm>
        </p:spPr>
        <p:txBody>
          <a:bodyPr>
            <a:normAutofit/>
          </a:bodyPr>
          <a:lstStyle/>
          <a:p>
            <a:r>
              <a:rPr lang="en-US" sz="2400" dirty="0"/>
              <a:t>Exclusives can reduce </a:t>
            </a:r>
            <a:r>
              <a:rPr lang="en-US" sz="2400" dirty="0">
                <a:solidFill>
                  <a:srgbClr val="C00000"/>
                </a:solidFill>
              </a:rPr>
              <a:t>risk and improve planning </a:t>
            </a:r>
            <a:r>
              <a:rPr lang="en-US" sz="2400" dirty="0"/>
              <a:t>by providing assured supply and/or assured demand </a:t>
            </a:r>
          </a:p>
          <a:p>
            <a:r>
              <a:rPr lang="en-US" sz="2400" dirty="0">
                <a:latin typeface="Times New Roman" pitchFamily="18" charset="0"/>
                <a:cs typeface="Times New Roman" pitchFamily="18" charset="0"/>
              </a:rPr>
              <a:t>Long-term exclusive dealing contracts can </a:t>
            </a:r>
            <a:r>
              <a:rPr lang="en-US" sz="2400" dirty="0">
                <a:solidFill>
                  <a:srgbClr val="C00000"/>
                </a:solidFill>
                <a:latin typeface="Times New Roman" pitchFamily="18" charset="0"/>
                <a:cs typeface="Times New Roman" pitchFamily="18" charset="0"/>
              </a:rPr>
              <a:t>align incentives </a:t>
            </a:r>
            <a:r>
              <a:rPr lang="en-US" sz="2400" dirty="0">
                <a:latin typeface="Times New Roman" pitchFamily="18" charset="0"/>
                <a:cs typeface="Times New Roman" pitchFamily="18" charset="0"/>
              </a:rPr>
              <a:t>(loyalty effects) of manufacturer &amp; retailer (or supplier) i</a:t>
            </a:r>
          </a:p>
          <a:p>
            <a:pPr lvl="1"/>
            <a:r>
              <a:rPr lang="en-US" sz="2000" dirty="0">
                <a:solidFill>
                  <a:srgbClr val="C00000"/>
                </a:solidFill>
                <a:latin typeface="Times New Roman" pitchFamily="18" charset="0"/>
                <a:cs typeface="Times New Roman" pitchFamily="18" charset="0"/>
              </a:rPr>
              <a:t>Makes retailer more dependent on success of manufacturer, and vice versa</a:t>
            </a:r>
          </a:p>
          <a:p>
            <a:pPr lvl="1"/>
            <a:r>
              <a:rPr lang="en-US" sz="2000" dirty="0">
                <a:latin typeface="Times New Roman" pitchFamily="18" charset="0"/>
                <a:cs typeface="Times New Roman" pitchFamily="18" charset="0"/>
              </a:rPr>
              <a:t>This loyalty can lead to </a:t>
            </a:r>
            <a:r>
              <a:rPr lang="en-US" sz="2000" dirty="0">
                <a:solidFill>
                  <a:srgbClr val="C00000"/>
                </a:solidFill>
                <a:latin typeface="Times New Roman" pitchFamily="18" charset="0"/>
                <a:cs typeface="Times New Roman" pitchFamily="18" charset="0"/>
              </a:rPr>
              <a:t>greater trust</a:t>
            </a:r>
            <a:r>
              <a:rPr lang="en-US" sz="2000" dirty="0">
                <a:latin typeface="Times New Roman" pitchFamily="18" charset="0"/>
                <a:cs typeface="Times New Roman" pitchFamily="18" charset="0"/>
              </a:rPr>
              <a:t>, which can facilitate cooperation that can lead to greater promotion, lower costs or higher quality</a:t>
            </a:r>
          </a:p>
          <a:p>
            <a:pPr lvl="1"/>
            <a:r>
              <a:rPr lang="en-US" sz="2000" dirty="0">
                <a:latin typeface="Times New Roman" pitchFamily="18" charset="0"/>
                <a:cs typeface="Times New Roman" pitchFamily="18" charset="0"/>
              </a:rPr>
              <a:t>E.g., the manufacturer may will be more willing to give information to input suppliers that it needs to design a new product, if supplier can be trusted not to share this proprietary information with rival manufacturers. </a:t>
            </a:r>
          </a:p>
          <a:p>
            <a:pPr marL="457200" lvl="1" indent="0">
              <a:buNone/>
            </a:pPr>
            <a:endParaRPr lang="en-US" sz="2000" i="1" dirty="0">
              <a:latin typeface="Times New Roman" pitchFamily="18" charset="0"/>
              <a:cs typeface="Times New Roman" pitchFamily="18" charset="0"/>
            </a:endParaRPr>
          </a:p>
          <a:p>
            <a:pPr marL="0" indent="0">
              <a:buNone/>
            </a:pPr>
            <a:endParaRPr lang="en-US" sz="2400" dirty="0">
              <a:latin typeface="Times New Roman" pitchFamily="18" charset="0"/>
              <a:cs typeface="Times New Roman" pitchFamily="18" charset="0"/>
            </a:endParaRPr>
          </a:p>
        </p:txBody>
      </p:sp>
      <p:sp>
        <p:nvSpPr>
          <p:cNvPr id="4" name="Slide Number Placeholder 3">
            <a:extLst>
              <a:ext uri="{FF2B5EF4-FFF2-40B4-BE49-F238E27FC236}">
                <a16:creationId xmlns:a16="http://schemas.microsoft.com/office/drawing/2014/main" id="{C2EB626D-5C3C-4EF1-AA68-2DF66D570D36}"/>
              </a:ext>
            </a:extLst>
          </p:cNvPr>
          <p:cNvSpPr>
            <a:spLocks noGrp="1"/>
          </p:cNvSpPr>
          <p:nvPr>
            <p:ph type="sldNum" sz="quarter" idx="12"/>
          </p:nvPr>
        </p:nvSpPr>
        <p:spPr/>
        <p:txBody>
          <a:bodyPr/>
          <a:lstStyle/>
          <a:p>
            <a:fld id="{AED887C7-F0E8-4606-A69D-D8C14AD94506}" type="slidenum">
              <a:rPr lang="en-US" smtClean="0"/>
              <a:t>11</a:t>
            </a:fld>
            <a:endParaRPr lang="en-US"/>
          </a:p>
        </p:txBody>
      </p:sp>
      <p:sp>
        <p:nvSpPr>
          <p:cNvPr id="5" name="TextBox 4">
            <a:extLst>
              <a:ext uri="{FF2B5EF4-FFF2-40B4-BE49-F238E27FC236}">
                <a16:creationId xmlns:a16="http://schemas.microsoft.com/office/drawing/2014/main" id="{A82FCAC1-3E25-4EB0-8ECA-030CD2977DDF}"/>
              </a:ext>
            </a:extLst>
          </p:cNvPr>
          <p:cNvSpPr txBox="1"/>
          <p:nvPr/>
        </p:nvSpPr>
        <p:spPr>
          <a:xfrm>
            <a:off x="9368637" y="4253920"/>
            <a:ext cx="2203174" cy="1754326"/>
          </a:xfrm>
          <a:prstGeom prst="rect">
            <a:avLst/>
          </a:prstGeom>
          <a:noFill/>
          <a:ln w="38100">
            <a:solidFill>
              <a:srgbClr val="0070C0"/>
            </a:solidFill>
          </a:ln>
        </p:spPr>
        <p:txBody>
          <a:bodyPr wrap="square" rtlCol="0">
            <a:spAutoFit/>
          </a:bodyPr>
          <a:lstStyle/>
          <a:p>
            <a:r>
              <a:rPr lang="en-US" sz="1800" b="1" dirty="0">
                <a:solidFill>
                  <a:srgbClr val="0070C0"/>
                </a:solidFill>
                <a:latin typeface="Times New Roman" pitchFamily="18" charset="0"/>
                <a:cs typeface="Times New Roman" pitchFamily="18" charset="0"/>
              </a:rPr>
              <a:t>This loyalty story works best when exclusivity runs in both directions, which is less common</a:t>
            </a:r>
            <a:endParaRPr lang="en-US" b="1" dirty="0">
              <a:solidFill>
                <a:srgbClr val="0070C0"/>
              </a:solidFill>
            </a:endParaRPr>
          </a:p>
        </p:txBody>
      </p:sp>
      <p:cxnSp>
        <p:nvCxnSpPr>
          <p:cNvPr id="6" name="Straight Arrow Connector 5">
            <a:extLst>
              <a:ext uri="{FF2B5EF4-FFF2-40B4-BE49-F238E27FC236}">
                <a16:creationId xmlns:a16="http://schemas.microsoft.com/office/drawing/2014/main" id="{33DE7432-60F6-4611-AF4A-FCDBC89E29F8}"/>
              </a:ext>
            </a:extLst>
          </p:cNvPr>
          <p:cNvCxnSpPr>
            <a:cxnSpLocks/>
          </p:cNvCxnSpPr>
          <p:nvPr/>
        </p:nvCxnSpPr>
        <p:spPr>
          <a:xfrm flipH="1" flipV="1">
            <a:off x="7918174" y="4612139"/>
            <a:ext cx="1232452" cy="412216"/>
          </a:xfrm>
          <a:prstGeom prst="straightConnector1">
            <a:avLst/>
          </a:prstGeom>
          <a:ln w="38100">
            <a:solidFill>
              <a:srgbClr val="0070C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71102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61622"/>
            <a:ext cx="9906000" cy="792162"/>
          </a:xfrm>
        </p:spPr>
        <p:txBody>
          <a:bodyPr>
            <a:noAutofit/>
          </a:bodyPr>
          <a:lstStyle/>
          <a:p>
            <a:r>
              <a:rPr lang="en-US" dirty="0">
                <a:latin typeface="Times New Roman" pitchFamily="18" charset="0"/>
                <a:cs typeface="Times New Roman" pitchFamily="18" charset="0"/>
              </a:rPr>
              <a:t>Solving Retailer Free-Riding on Manufacturer Investments</a:t>
            </a:r>
          </a:p>
        </p:txBody>
      </p:sp>
      <p:sp>
        <p:nvSpPr>
          <p:cNvPr id="3" name="Content Placeholder 2"/>
          <p:cNvSpPr>
            <a:spLocks noGrp="1"/>
          </p:cNvSpPr>
          <p:nvPr>
            <p:ph idx="1"/>
          </p:nvPr>
        </p:nvSpPr>
        <p:spPr>
          <a:xfrm>
            <a:off x="304800" y="1074958"/>
            <a:ext cx="9160843" cy="4708084"/>
          </a:xfrm>
        </p:spPr>
        <p:txBody>
          <a:bodyPr>
            <a:noAutofit/>
          </a:bodyPr>
          <a:lstStyle/>
          <a:p>
            <a:r>
              <a:rPr lang="en-US" sz="2400" dirty="0">
                <a:latin typeface="Times New Roman" pitchFamily="18" charset="0"/>
                <a:cs typeface="Times New Roman" pitchFamily="18" charset="0"/>
              </a:rPr>
              <a:t>Exclusive dealing can solve free-riding problem by preventing retailer switching customer to rival products </a:t>
            </a:r>
          </a:p>
          <a:p>
            <a:r>
              <a:rPr lang="en-US" sz="2400" i="1" dirty="0">
                <a:latin typeface="Times New Roman" pitchFamily="18" charset="0"/>
                <a:cs typeface="Times New Roman" pitchFamily="18" charset="0"/>
              </a:rPr>
              <a:t>FTC v. </a:t>
            </a:r>
            <a:r>
              <a:rPr lang="en-US" sz="2400" i="1" dirty="0" err="1">
                <a:latin typeface="Times New Roman" pitchFamily="18" charset="0"/>
                <a:cs typeface="Times New Roman" pitchFamily="18" charset="0"/>
              </a:rPr>
              <a:t>Beltone</a:t>
            </a:r>
            <a:r>
              <a:rPr lang="en-US" sz="2400" i="1" dirty="0">
                <a:latin typeface="Times New Roman" pitchFamily="18" charset="0"/>
                <a:cs typeface="Times New Roman" pitchFamily="18" charset="0"/>
              </a:rPr>
              <a:t> </a:t>
            </a:r>
            <a:r>
              <a:rPr lang="en-US" sz="2400" dirty="0">
                <a:latin typeface="Times New Roman" pitchFamily="18" charset="0"/>
                <a:cs typeface="Times New Roman" pitchFamily="18" charset="0"/>
              </a:rPr>
              <a:t>example</a:t>
            </a:r>
            <a:r>
              <a:rPr lang="en-US" sz="2400" i="1" dirty="0">
                <a:latin typeface="Times New Roman" pitchFamily="18" charset="0"/>
                <a:cs typeface="Times New Roman" pitchFamily="18" charset="0"/>
              </a:rPr>
              <a:t> </a:t>
            </a:r>
          </a:p>
          <a:p>
            <a:pPr lvl="1"/>
            <a:r>
              <a:rPr lang="en-US" sz="2000" dirty="0" err="1">
                <a:latin typeface="Times New Roman" pitchFamily="18" charset="0"/>
                <a:cs typeface="Times New Roman" pitchFamily="18" charset="0"/>
              </a:rPr>
              <a:t>Beltone</a:t>
            </a:r>
            <a:r>
              <a:rPr lang="en-US" sz="2000" dirty="0">
                <a:latin typeface="Times New Roman" pitchFamily="18" charset="0"/>
                <a:cs typeface="Times New Roman" pitchFamily="18" charset="0"/>
              </a:rPr>
              <a:t> provided customer “leads” to hearing aid retailers</a:t>
            </a:r>
          </a:p>
          <a:p>
            <a:pPr lvl="1"/>
            <a:r>
              <a:rPr lang="en-US" sz="2000" dirty="0">
                <a:latin typeface="Times New Roman" pitchFamily="18" charset="0"/>
                <a:cs typeface="Times New Roman" pitchFamily="18" charset="0"/>
              </a:rPr>
              <a:t>Some retailers used those leads to sell competing hearing aids</a:t>
            </a:r>
          </a:p>
          <a:p>
            <a:pPr lvl="1"/>
            <a:r>
              <a:rPr lang="en-US" sz="2000" dirty="0" err="1">
                <a:latin typeface="Times New Roman" pitchFamily="18" charset="0"/>
                <a:cs typeface="Times New Roman" pitchFamily="18" charset="0"/>
              </a:rPr>
              <a:t>Beltone</a:t>
            </a:r>
            <a:r>
              <a:rPr lang="en-US" sz="2000" dirty="0">
                <a:latin typeface="Times New Roman" pitchFamily="18" charset="0"/>
                <a:cs typeface="Times New Roman" pitchFamily="18" charset="0"/>
              </a:rPr>
              <a:t> adopted exclusives to prevent this free riding </a:t>
            </a:r>
          </a:p>
          <a:p>
            <a:r>
              <a:rPr lang="en-US" sz="2400" dirty="0">
                <a:latin typeface="Times New Roman" pitchFamily="18" charset="0"/>
                <a:cs typeface="Times New Roman" pitchFamily="18" charset="0"/>
              </a:rPr>
              <a:t>Other similar hypos that might justify exclusive dealing</a:t>
            </a:r>
          </a:p>
          <a:p>
            <a:pPr lvl="1"/>
            <a:r>
              <a:rPr lang="en-US" sz="2000" dirty="0">
                <a:latin typeface="Times New Roman" pitchFamily="18" charset="0"/>
                <a:cs typeface="Times New Roman" pitchFamily="18" charset="0"/>
              </a:rPr>
              <a:t>Manufacturer advertising causes customers to patronize retailer, </a:t>
            </a:r>
            <a:br>
              <a:rPr lang="en-US" sz="2000" dirty="0">
                <a:latin typeface="Times New Roman" pitchFamily="18" charset="0"/>
                <a:cs typeface="Times New Roman" pitchFamily="18" charset="0"/>
              </a:rPr>
            </a:br>
            <a:r>
              <a:rPr lang="en-US" sz="2000" dirty="0">
                <a:latin typeface="Times New Roman" pitchFamily="18" charset="0"/>
                <a:cs typeface="Times New Roman" pitchFamily="18" charset="0"/>
              </a:rPr>
              <a:t>who then sells competing product </a:t>
            </a:r>
          </a:p>
          <a:p>
            <a:pPr lvl="1"/>
            <a:r>
              <a:rPr lang="en-US" sz="2000" dirty="0">
                <a:latin typeface="Times New Roman" pitchFamily="18" charset="0"/>
                <a:cs typeface="Times New Roman" pitchFamily="18" charset="0"/>
              </a:rPr>
              <a:t>Retailer advertises manufacturer’s product to attract customers then </a:t>
            </a:r>
            <a:br>
              <a:rPr lang="en-US" sz="2000" dirty="0">
                <a:latin typeface="Times New Roman" pitchFamily="18" charset="0"/>
                <a:cs typeface="Times New Roman" pitchFamily="18" charset="0"/>
              </a:rPr>
            </a:br>
            <a:r>
              <a:rPr lang="en-US" sz="2000" dirty="0">
                <a:latin typeface="Times New Roman" pitchFamily="18" charset="0"/>
                <a:cs typeface="Times New Roman" pitchFamily="18" charset="0"/>
              </a:rPr>
              <a:t>sells them a substitute when they get to the store (“bait &amp; switch”) </a:t>
            </a:r>
          </a:p>
          <a:p>
            <a:r>
              <a:rPr lang="en-US" sz="2400" dirty="0">
                <a:latin typeface="Times New Roman" pitchFamily="18" charset="0"/>
                <a:cs typeface="Times New Roman" pitchFamily="18" charset="0"/>
              </a:rPr>
              <a:t>Retailer investments also might justify ED</a:t>
            </a:r>
          </a:p>
          <a:p>
            <a:pPr lvl="1"/>
            <a:r>
              <a:rPr lang="en-US" sz="2000" dirty="0">
                <a:latin typeface="Times New Roman" pitchFamily="18" charset="0"/>
                <a:cs typeface="Times New Roman" pitchFamily="18" charset="0"/>
              </a:rPr>
              <a:t>Amazon raises fear that consumers use Amazon.com to search </a:t>
            </a:r>
            <a:br>
              <a:rPr lang="en-US" sz="2000" dirty="0">
                <a:latin typeface="Times New Roman" pitchFamily="18" charset="0"/>
                <a:cs typeface="Times New Roman" pitchFamily="18" charset="0"/>
              </a:rPr>
            </a:br>
            <a:r>
              <a:rPr lang="en-US" sz="2000" dirty="0">
                <a:latin typeface="Times New Roman" pitchFamily="18" charset="0"/>
                <a:cs typeface="Times New Roman" pitchFamily="18" charset="0"/>
              </a:rPr>
              <a:t>for best product, but then free ride by buying from another website</a:t>
            </a:r>
          </a:p>
        </p:txBody>
      </p:sp>
      <p:sp>
        <p:nvSpPr>
          <p:cNvPr id="4" name="Slide Number Placeholder 3"/>
          <p:cNvSpPr>
            <a:spLocks noGrp="1"/>
          </p:cNvSpPr>
          <p:nvPr>
            <p:ph type="sldNum" sz="quarter" idx="12"/>
          </p:nvPr>
        </p:nvSpPr>
        <p:spPr/>
        <p:txBody>
          <a:bodyPr/>
          <a:lstStyle/>
          <a:p>
            <a:fld id="{21389D86-2442-4029-8BA2-9F3867D42326}" type="slidenum">
              <a:rPr lang="en-US" smtClean="0"/>
              <a:pPr/>
              <a:t>12</a:t>
            </a:fld>
            <a:endParaRPr lang="en-US"/>
          </a:p>
        </p:txBody>
      </p:sp>
      <p:sp>
        <p:nvSpPr>
          <p:cNvPr id="5" name="TextBox 4">
            <a:extLst>
              <a:ext uri="{FF2B5EF4-FFF2-40B4-BE49-F238E27FC236}">
                <a16:creationId xmlns:a16="http://schemas.microsoft.com/office/drawing/2014/main" id="{434DFFEE-9007-459C-BD7B-9EDDC900ADBA}"/>
              </a:ext>
            </a:extLst>
          </p:cNvPr>
          <p:cNvSpPr txBox="1"/>
          <p:nvPr/>
        </p:nvSpPr>
        <p:spPr>
          <a:xfrm>
            <a:off x="8610601" y="2622691"/>
            <a:ext cx="2743199" cy="1323439"/>
          </a:xfrm>
          <a:prstGeom prst="rect">
            <a:avLst/>
          </a:prstGeom>
          <a:noFill/>
          <a:ln w="38100">
            <a:solidFill>
              <a:srgbClr val="0070C0"/>
            </a:solidFill>
          </a:ln>
        </p:spPr>
        <p:txBody>
          <a:bodyPr wrap="square" rtlCol="0">
            <a:spAutoFit/>
          </a:bodyPr>
          <a:lstStyle/>
          <a:p>
            <a:r>
              <a:rPr lang="en-US" sz="2000" b="1" dirty="0">
                <a:solidFill>
                  <a:srgbClr val="0070C0"/>
                </a:solidFill>
              </a:rPr>
              <a:t>FTC’s </a:t>
            </a:r>
            <a:r>
              <a:rPr lang="en-US" sz="2000" b="1" i="1" dirty="0" err="1">
                <a:solidFill>
                  <a:srgbClr val="0070C0"/>
                </a:solidFill>
              </a:rPr>
              <a:t>Beltone</a:t>
            </a:r>
            <a:r>
              <a:rPr lang="en-US" sz="2000" b="1" i="1" dirty="0">
                <a:solidFill>
                  <a:srgbClr val="0070C0"/>
                </a:solidFill>
              </a:rPr>
              <a:t> </a:t>
            </a:r>
            <a:r>
              <a:rPr lang="en-US" sz="2000" b="1" dirty="0">
                <a:solidFill>
                  <a:srgbClr val="0070C0"/>
                </a:solidFill>
              </a:rPr>
              <a:t>case involved dealer free riding on “customer leads” created by </a:t>
            </a:r>
            <a:r>
              <a:rPr lang="en-US" sz="2000" b="1" dirty="0" err="1">
                <a:solidFill>
                  <a:srgbClr val="0070C0"/>
                </a:solidFill>
              </a:rPr>
              <a:t>mfg</a:t>
            </a:r>
            <a:endParaRPr lang="en-US" sz="2000" b="1" dirty="0">
              <a:solidFill>
                <a:srgbClr val="0070C0"/>
              </a:solidFill>
            </a:endParaRPr>
          </a:p>
        </p:txBody>
      </p:sp>
      <p:cxnSp>
        <p:nvCxnSpPr>
          <p:cNvPr id="6" name="Straight Arrow Connector 5">
            <a:extLst>
              <a:ext uri="{FF2B5EF4-FFF2-40B4-BE49-F238E27FC236}">
                <a16:creationId xmlns:a16="http://schemas.microsoft.com/office/drawing/2014/main" id="{64571C97-C34A-4E11-8C4A-A7D14486C07C}"/>
              </a:ext>
            </a:extLst>
          </p:cNvPr>
          <p:cNvCxnSpPr>
            <a:cxnSpLocks/>
          </p:cNvCxnSpPr>
          <p:nvPr/>
        </p:nvCxnSpPr>
        <p:spPr>
          <a:xfrm flipH="1">
            <a:off x="7876074" y="3544682"/>
            <a:ext cx="592751" cy="25044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A7317806-01C7-4529-B030-4ABDE7939F2E}"/>
              </a:ext>
            </a:extLst>
          </p:cNvPr>
          <p:cNvSpPr txBox="1"/>
          <p:nvPr/>
        </p:nvSpPr>
        <p:spPr>
          <a:xfrm>
            <a:off x="8610600" y="4519438"/>
            <a:ext cx="2238592" cy="1631216"/>
          </a:xfrm>
          <a:prstGeom prst="rect">
            <a:avLst/>
          </a:prstGeom>
          <a:noFill/>
          <a:ln w="38100">
            <a:solidFill>
              <a:srgbClr val="0070C0"/>
            </a:solidFill>
          </a:ln>
        </p:spPr>
        <p:txBody>
          <a:bodyPr wrap="square" rtlCol="0">
            <a:spAutoFit/>
          </a:bodyPr>
          <a:lstStyle/>
          <a:p>
            <a:r>
              <a:rPr lang="en-US" sz="2000" b="1" dirty="0">
                <a:solidFill>
                  <a:srgbClr val="0070C0"/>
                </a:solidFill>
              </a:rPr>
              <a:t>Amazon might demand ED as quid pro quo for carrying product;</a:t>
            </a:r>
          </a:p>
          <a:p>
            <a:r>
              <a:rPr lang="en-US" sz="2000" b="1" i="1" dirty="0">
                <a:solidFill>
                  <a:srgbClr val="0070C0"/>
                </a:solidFill>
              </a:rPr>
              <a:t>Or require MFN</a:t>
            </a:r>
          </a:p>
        </p:txBody>
      </p:sp>
      <p:cxnSp>
        <p:nvCxnSpPr>
          <p:cNvPr id="9" name="Straight Arrow Connector 8">
            <a:extLst>
              <a:ext uri="{FF2B5EF4-FFF2-40B4-BE49-F238E27FC236}">
                <a16:creationId xmlns:a16="http://schemas.microsoft.com/office/drawing/2014/main" id="{E0624BA7-884E-47A1-AEB1-E1F689BA5AC1}"/>
              </a:ext>
            </a:extLst>
          </p:cNvPr>
          <p:cNvCxnSpPr>
            <a:cxnSpLocks/>
          </p:cNvCxnSpPr>
          <p:nvPr/>
        </p:nvCxnSpPr>
        <p:spPr>
          <a:xfrm flipH="1">
            <a:off x="7746360" y="5415929"/>
            <a:ext cx="592751" cy="25044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849758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5"/>
          <p:cNvSpPr>
            <a:spLocks noGrp="1"/>
          </p:cNvSpPr>
          <p:nvPr>
            <p:ph type="sldNum" sz="quarter" idx="12"/>
          </p:nvPr>
        </p:nvSpPr>
        <p:spPr/>
        <p:txBody>
          <a:bodyPr/>
          <a:lstStyle/>
          <a:p>
            <a:fld id="{0C2A6CD1-7506-45ED-A40B-0E8FDB2BCC58}" type="slidenum">
              <a:rPr lang="en-US"/>
              <a:pPr/>
              <a:t>13</a:t>
            </a:fld>
            <a:endParaRPr lang="en-US"/>
          </a:p>
        </p:txBody>
      </p:sp>
      <p:sp>
        <p:nvSpPr>
          <p:cNvPr id="101378" name="Rectangle 2"/>
          <p:cNvSpPr>
            <a:spLocks noGrp="1" noChangeArrowheads="1"/>
          </p:cNvSpPr>
          <p:nvPr>
            <p:ph type="title"/>
          </p:nvPr>
        </p:nvSpPr>
        <p:spPr>
          <a:xfrm>
            <a:off x="499620" y="-114244"/>
            <a:ext cx="10515600" cy="1325563"/>
          </a:xfrm>
        </p:spPr>
        <p:txBody>
          <a:bodyPr>
            <a:normAutofit/>
          </a:bodyPr>
          <a:lstStyle/>
          <a:p>
            <a:pPr>
              <a:lnSpc>
                <a:spcPct val="90000"/>
              </a:lnSpc>
            </a:pPr>
            <a:r>
              <a:rPr lang="en-US" sz="2800" dirty="0">
                <a:latin typeface="Times New Roman" pitchFamily="18" charset="0"/>
                <a:cs typeface="Times New Roman" pitchFamily="18" charset="0"/>
              </a:rPr>
              <a:t>Buyers Can Use Exclusive Contracts to Obtain Better Deals from Suppliers: </a:t>
            </a:r>
            <a:r>
              <a:rPr lang="en-US" sz="2800" i="1" dirty="0">
                <a:latin typeface="Times New Roman" pitchFamily="18" charset="0"/>
                <a:cs typeface="Times New Roman" pitchFamily="18" charset="0"/>
              </a:rPr>
              <a:t>“Buyer-Driven Exclusives”</a:t>
            </a:r>
          </a:p>
        </p:txBody>
      </p:sp>
      <p:sp>
        <p:nvSpPr>
          <p:cNvPr id="101379" name="AutoShape 3" descr="Blue tissue paper"/>
          <p:cNvSpPr>
            <a:spLocks noChangeArrowheads="1"/>
          </p:cNvSpPr>
          <p:nvPr/>
        </p:nvSpPr>
        <p:spPr bwMode="auto">
          <a:xfrm>
            <a:off x="6210300" y="1433517"/>
            <a:ext cx="2514600" cy="762000"/>
          </a:xfrm>
          <a:prstGeom prst="flowChartAlternateProcess">
            <a:avLst/>
          </a:prstGeom>
          <a:blipFill dpi="0" rotWithShape="0">
            <a:blip r:embed="rId3" cstate="print"/>
            <a:srcRect/>
            <a:tile tx="0" ty="0" sx="100000" sy="100000" flip="none" algn="tl"/>
          </a:blipFill>
          <a:ln w="9525">
            <a:solidFill>
              <a:schemeClr val="tx1"/>
            </a:solidFill>
            <a:miter lim="800000"/>
            <a:headEnd/>
            <a:tailEnd/>
          </a:ln>
          <a:effectLst/>
        </p:spPr>
        <p:txBody>
          <a:bodyPr wrap="none" anchor="ctr"/>
          <a:lstStyle/>
          <a:p>
            <a:pPr algn="ctr">
              <a:spcBef>
                <a:spcPct val="0"/>
              </a:spcBef>
            </a:pPr>
            <a:r>
              <a:rPr lang="en-US">
                <a:latin typeface="Arial Black" pitchFamily="34" charset="0"/>
              </a:rPr>
              <a:t>Pepsi</a:t>
            </a:r>
          </a:p>
        </p:txBody>
      </p:sp>
      <p:sp>
        <p:nvSpPr>
          <p:cNvPr id="101380" name="AutoShape 4" descr="Blue tissue paper"/>
          <p:cNvSpPr>
            <a:spLocks noChangeArrowheads="1"/>
          </p:cNvSpPr>
          <p:nvPr/>
        </p:nvSpPr>
        <p:spPr bwMode="auto">
          <a:xfrm>
            <a:off x="2311744" y="1433517"/>
            <a:ext cx="2539746" cy="918470"/>
          </a:xfrm>
          <a:prstGeom prst="flowChartAlternateProcess">
            <a:avLst/>
          </a:prstGeom>
          <a:blipFill dpi="0" rotWithShape="0">
            <a:blip r:embed="rId3" cstate="print"/>
            <a:srcRect/>
            <a:tile tx="0" ty="0" sx="100000" sy="100000" flip="none" algn="tl"/>
          </a:blipFill>
          <a:ln w="9525">
            <a:solidFill>
              <a:schemeClr val="tx1"/>
            </a:solidFill>
            <a:miter lim="800000"/>
            <a:headEnd/>
            <a:tailEnd/>
          </a:ln>
          <a:effectLst/>
        </p:spPr>
        <p:txBody>
          <a:bodyPr wrap="none" anchor="ctr"/>
          <a:lstStyle/>
          <a:p>
            <a:pPr algn="ctr">
              <a:spcBef>
                <a:spcPct val="0"/>
              </a:spcBef>
            </a:pPr>
            <a:r>
              <a:rPr lang="en-US" dirty="0">
                <a:latin typeface="Arial Black" pitchFamily="34" charset="0"/>
              </a:rPr>
              <a:t>Coke</a:t>
            </a:r>
          </a:p>
        </p:txBody>
      </p:sp>
      <p:sp>
        <p:nvSpPr>
          <p:cNvPr id="101381" name="Line 5"/>
          <p:cNvSpPr>
            <a:spLocks noChangeShapeType="1"/>
          </p:cNvSpPr>
          <p:nvPr/>
        </p:nvSpPr>
        <p:spPr bwMode="auto">
          <a:xfrm flipH="1" flipV="1">
            <a:off x="3854495" y="2472782"/>
            <a:ext cx="1066800" cy="762000"/>
          </a:xfrm>
          <a:prstGeom prst="line">
            <a:avLst/>
          </a:prstGeom>
          <a:noFill/>
          <a:ln w="38100">
            <a:solidFill>
              <a:srgbClr val="339933"/>
            </a:solidFill>
            <a:round/>
            <a:headEnd type="triangle" w="med" len="med"/>
            <a:tailEnd/>
          </a:ln>
          <a:effectLst/>
        </p:spPr>
        <p:txBody>
          <a:bodyPr wrap="none" anchor="ctr"/>
          <a:lstStyle/>
          <a:p>
            <a:endParaRPr lang="en-US"/>
          </a:p>
        </p:txBody>
      </p:sp>
      <p:sp>
        <p:nvSpPr>
          <p:cNvPr id="101383" name="AutoShape 7" descr="Blue tissue paper"/>
          <p:cNvSpPr>
            <a:spLocks noChangeArrowheads="1"/>
          </p:cNvSpPr>
          <p:nvPr/>
        </p:nvSpPr>
        <p:spPr bwMode="auto">
          <a:xfrm>
            <a:off x="4117942" y="3441690"/>
            <a:ext cx="2514600" cy="762000"/>
          </a:xfrm>
          <a:prstGeom prst="flowChartAlternateProcess">
            <a:avLst/>
          </a:prstGeom>
          <a:blipFill dpi="0" rotWithShape="0">
            <a:blip r:embed="rId3" cstate="print"/>
            <a:srcRect/>
            <a:tile tx="0" ty="0" sx="100000" sy="100000" flip="none" algn="tl"/>
          </a:blipFill>
          <a:ln w="9525">
            <a:solidFill>
              <a:schemeClr val="tx1"/>
            </a:solidFill>
            <a:miter lim="800000"/>
            <a:headEnd/>
            <a:tailEnd/>
          </a:ln>
          <a:effectLst/>
        </p:spPr>
        <p:txBody>
          <a:bodyPr wrap="none" anchor="ctr"/>
          <a:lstStyle/>
          <a:p>
            <a:pPr algn="ctr">
              <a:spcBef>
                <a:spcPct val="0"/>
              </a:spcBef>
            </a:pPr>
            <a:r>
              <a:rPr lang="en-US" dirty="0">
                <a:latin typeface="Arial Black" pitchFamily="34" charset="0"/>
              </a:rPr>
              <a:t>Fast Food Chain</a:t>
            </a:r>
          </a:p>
          <a:p>
            <a:pPr algn="ctr">
              <a:spcBef>
                <a:spcPct val="0"/>
              </a:spcBef>
            </a:pPr>
            <a:r>
              <a:rPr lang="en-US" dirty="0">
                <a:latin typeface="Arial Black" pitchFamily="34" charset="0"/>
              </a:rPr>
              <a:t>Restaurant</a:t>
            </a:r>
          </a:p>
        </p:txBody>
      </p:sp>
      <p:sp>
        <p:nvSpPr>
          <p:cNvPr id="101384" name="Line 8"/>
          <p:cNvSpPr>
            <a:spLocks noChangeShapeType="1"/>
          </p:cNvSpPr>
          <p:nvPr/>
        </p:nvSpPr>
        <p:spPr bwMode="auto">
          <a:xfrm flipH="1">
            <a:off x="6203907" y="2328206"/>
            <a:ext cx="1066800" cy="914400"/>
          </a:xfrm>
          <a:prstGeom prst="line">
            <a:avLst/>
          </a:prstGeom>
          <a:noFill/>
          <a:ln w="38100">
            <a:solidFill>
              <a:srgbClr val="339966"/>
            </a:solidFill>
            <a:prstDash val="solid"/>
            <a:round/>
            <a:headEnd/>
            <a:tailEnd type="triangle" w="med" len="med"/>
          </a:ln>
          <a:effectLst/>
        </p:spPr>
        <p:txBody>
          <a:bodyPr wrap="none" anchor="ctr"/>
          <a:lstStyle/>
          <a:p>
            <a:endParaRPr lang="en-US" dirty="0"/>
          </a:p>
        </p:txBody>
      </p:sp>
      <p:sp>
        <p:nvSpPr>
          <p:cNvPr id="101386" name="Text Box 10"/>
          <p:cNvSpPr txBox="1">
            <a:spLocks noChangeArrowheads="1"/>
          </p:cNvSpPr>
          <p:nvPr/>
        </p:nvSpPr>
        <p:spPr bwMode="auto">
          <a:xfrm flipH="1">
            <a:off x="6447824" y="3064694"/>
            <a:ext cx="1736725" cy="400110"/>
          </a:xfrm>
          <a:prstGeom prst="rect">
            <a:avLst/>
          </a:prstGeom>
          <a:noFill/>
          <a:ln w="9525">
            <a:noFill/>
            <a:miter lim="800000"/>
            <a:headEnd/>
            <a:tailEnd/>
          </a:ln>
          <a:effectLst/>
        </p:spPr>
        <p:txBody>
          <a:bodyPr>
            <a:spAutoFit/>
          </a:bodyPr>
          <a:lstStyle/>
          <a:p>
            <a:endParaRPr lang="en-US" sz="2000" dirty="0"/>
          </a:p>
        </p:txBody>
      </p:sp>
      <p:sp>
        <p:nvSpPr>
          <p:cNvPr id="101387" name="Text Box 11"/>
          <p:cNvSpPr txBox="1">
            <a:spLocks noChangeArrowheads="1"/>
          </p:cNvSpPr>
          <p:nvPr/>
        </p:nvSpPr>
        <p:spPr bwMode="auto">
          <a:xfrm>
            <a:off x="1067191" y="4511465"/>
            <a:ext cx="10131640" cy="2012859"/>
          </a:xfrm>
          <a:prstGeom prst="rect">
            <a:avLst/>
          </a:prstGeom>
          <a:noFill/>
          <a:ln w="38100">
            <a:solidFill>
              <a:schemeClr val="tx1"/>
            </a:solidFill>
            <a:miter lim="800000"/>
            <a:headEnd/>
            <a:tailEnd/>
          </a:ln>
          <a:effectLst/>
        </p:spPr>
        <p:txBody>
          <a:bodyPr wrap="square">
            <a:spAutoFit/>
          </a:bodyPr>
          <a:lstStyle/>
          <a:p>
            <a:pPr>
              <a:spcBef>
                <a:spcPct val="10000"/>
              </a:spcBef>
            </a:pPr>
            <a:r>
              <a:rPr lang="en-US" sz="2400" b="1" i="1" dirty="0">
                <a:solidFill>
                  <a:srgbClr val="C00000"/>
                </a:solidFill>
                <a:latin typeface="Times New Roman" panose="02020603050405020304" pitchFamily="18" charset="0"/>
                <a:cs typeface="Times New Roman" panose="02020603050405020304" pitchFamily="18" charset="0"/>
              </a:rPr>
              <a:t>Restaurants induce more intense bidding competition between Coke and Pepsi for “all-or-nothing” (i.e., exclusive) contracts, leading the </a:t>
            </a:r>
            <a:r>
              <a:rPr lang="en-US" sz="2400" b="1" i="1" dirty="0" err="1">
                <a:solidFill>
                  <a:srgbClr val="C00000"/>
                </a:solidFill>
                <a:latin typeface="Times New Roman" panose="02020603050405020304" pitchFamily="18" charset="0"/>
                <a:cs typeface="Times New Roman" panose="02020603050405020304" pitchFamily="18" charset="0"/>
              </a:rPr>
              <a:t>duopolists</a:t>
            </a:r>
            <a:r>
              <a:rPr lang="en-US" sz="2400" b="1" i="1" dirty="0">
                <a:solidFill>
                  <a:srgbClr val="C00000"/>
                </a:solidFill>
                <a:latin typeface="Times New Roman" panose="02020603050405020304" pitchFamily="18" charset="0"/>
                <a:cs typeface="Times New Roman" panose="02020603050405020304" pitchFamily="18" charset="0"/>
              </a:rPr>
              <a:t> to lower soft drink wholesale prices closer to competitive level.  </a:t>
            </a:r>
          </a:p>
          <a:p>
            <a:pPr>
              <a:spcBef>
                <a:spcPct val="10000"/>
              </a:spcBef>
            </a:pPr>
            <a:endParaRPr lang="en-US" sz="2400" b="1" i="1" dirty="0">
              <a:solidFill>
                <a:srgbClr val="C00000"/>
              </a:solidFill>
              <a:latin typeface="Times New Roman" panose="02020603050405020304" pitchFamily="18" charset="0"/>
              <a:cs typeface="Times New Roman" panose="02020603050405020304" pitchFamily="18" charset="0"/>
            </a:endParaRPr>
          </a:p>
          <a:p>
            <a:pPr>
              <a:spcBef>
                <a:spcPct val="10000"/>
              </a:spcBef>
            </a:pPr>
            <a:r>
              <a:rPr lang="en-US" sz="2400" b="1" i="1" dirty="0">
                <a:solidFill>
                  <a:srgbClr val="C00000"/>
                </a:solidFill>
                <a:highlight>
                  <a:srgbClr val="FFFF00"/>
                </a:highlight>
                <a:latin typeface="Times New Roman" panose="02020603050405020304" pitchFamily="18" charset="0"/>
                <a:cs typeface="Times New Roman" panose="02020603050405020304" pitchFamily="18" charset="0"/>
              </a:rPr>
              <a:t>All-or-nothing </a:t>
            </a:r>
            <a:r>
              <a:rPr lang="en-US" sz="2400" b="1" i="1" dirty="0">
                <a:solidFill>
                  <a:srgbClr val="C00000"/>
                </a:solidFill>
                <a:highlight>
                  <a:srgbClr val="FFFF00"/>
                </a:highlight>
                <a:latin typeface="Times New Roman" panose="02020603050405020304" pitchFamily="18" charset="0"/>
                <a:cs typeface="Times New Roman" panose="02020603050405020304" pitchFamily="18" charset="0"/>
                <a:sym typeface="Wingdings" panose="05000000000000000000" pitchFamily="2" charset="2"/>
              </a:rPr>
              <a:t> each </a:t>
            </a:r>
            <a:r>
              <a:rPr lang="en-US" sz="2400" b="1" i="1" dirty="0" err="1">
                <a:solidFill>
                  <a:srgbClr val="C00000"/>
                </a:solidFill>
                <a:highlight>
                  <a:srgbClr val="FFFF00"/>
                </a:highlight>
                <a:latin typeface="Times New Roman" panose="02020603050405020304" pitchFamily="18" charset="0"/>
                <a:cs typeface="Times New Roman" panose="02020603050405020304" pitchFamily="18" charset="0"/>
                <a:sym typeface="Wingdings" panose="05000000000000000000" pitchFamily="2" charset="2"/>
              </a:rPr>
              <a:t>duopolist</a:t>
            </a:r>
            <a:r>
              <a:rPr lang="en-US" sz="2400" b="1" i="1" dirty="0">
                <a:solidFill>
                  <a:srgbClr val="C00000"/>
                </a:solidFill>
                <a:highlight>
                  <a:srgbClr val="FFFF00"/>
                </a:highlight>
                <a:latin typeface="Times New Roman" panose="02020603050405020304" pitchFamily="18" charset="0"/>
                <a:cs typeface="Times New Roman" panose="02020603050405020304" pitchFamily="18" charset="0"/>
                <a:sym typeface="Wingdings" panose="05000000000000000000" pitchFamily="2" charset="2"/>
              </a:rPr>
              <a:t> faces highly elastic demand   lower bids</a:t>
            </a:r>
            <a:r>
              <a:rPr lang="en-US" sz="2400" b="1" i="1" dirty="0">
                <a:solidFill>
                  <a:srgbClr val="C00000"/>
                </a:solidFill>
                <a:latin typeface="Times New Roman" panose="02020603050405020304" pitchFamily="18" charset="0"/>
                <a:cs typeface="Times New Roman" panose="02020603050405020304" pitchFamily="18" charset="0"/>
                <a:sym typeface="Wingdings" panose="05000000000000000000" pitchFamily="2" charset="2"/>
              </a:rPr>
              <a:t>    </a:t>
            </a:r>
            <a:endParaRPr lang="en-US" sz="2400" b="1" i="1" dirty="0">
              <a:solidFill>
                <a:srgbClr val="C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29611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FE68BA-8D81-4186-AE24-70A4F12F3855}"/>
              </a:ext>
            </a:extLst>
          </p:cNvPr>
          <p:cNvSpPr>
            <a:spLocks noGrp="1"/>
          </p:cNvSpPr>
          <p:nvPr>
            <p:ph type="title"/>
          </p:nvPr>
        </p:nvSpPr>
        <p:spPr/>
        <p:txBody>
          <a:bodyPr/>
          <a:lstStyle/>
          <a:p>
            <a:r>
              <a:rPr lang="en-US" dirty="0"/>
              <a:t>Impact of Buyer-Driven Exclusives on Price Competition </a:t>
            </a:r>
          </a:p>
        </p:txBody>
      </p:sp>
      <p:sp>
        <p:nvSpPr>
          <p:cNvPr id="3" name="Content Placeholder 2">
            <a:extLst>
              <a:ext uri="{FF2B5EF4-FFF2-40B4-BE49-F238E27FC236}">
                <a16:creationId xmlns:a16="http://schemas.microsoft.com/office/drawing/2014/main" id="{FE823241-1555-4BF3-B406-04BE74780488}"/>
              </a:ext>
            </a:extLst>
          </p:cNvPr>
          <p:cNvSpPr>
            <a:spLocks noGrp="1"/>
          </p:cNvSpPr>
          <p:nvPr>
            <p:ph idx="1"/>
          </p:nvPr>
        </p:nvSpPr>
        <p:spPr/>
        <p:txBody>
          <a:bodyPr/>
          <a:lstStyle/>
          <a:p>
            <a:pPr marL="0" indent="0">
              <a:buNone/>
            </a:pPr>
            <a:r>
              <a:rPr lang="en-US" dirty="0"/>
              <a:t> </a:t>
            </a:r>
          </a:p>
        </p:txBody>
      </p:sp>
      <p:sp>
        <p:nvSpPr>
          <p:cNvPr id="4" name="Slide Number Placeholder 3">
            <a:extLst>
              <a:ext uri="{FF2B5EF4-FFF2-40B4-BE49-F238E27FC236}">
                <a16:creationId xmlns:a16="http://schemas.microsoft.com/office/drawing/2014/main" id="{0C2B393D-E4AF-4AB9-8FD7-10CA3C4026E0}"/>
              </a:ext>
            </a:extLst>
          </p:cNvPr>
          <p:cNvSpPr>
            <a:spLocks noGrp="1"/>
          </p:cNvSpPr>
          <p:nvPr>
            <p:ph type="sldNum" sz="quarter" idx="12"/>
          </p:nvPr>
        </p:nvSpPr>
        <p:spPr/>
        <p:txBody>
          <a:bodyPr/>
          <a:lstStyle/>
          <a:p>
            <a:fld id="{AED887C7-F0E8-4606-A69D-D8C14AD94506}" type="slidenum">
              <a:rPr lang="en-US" smtClean="0"/>
              <a:t>14</a:t>
            </a:fld>
            <a:endParaRPr lang="en-US"/>
          </a:p>
        </p:txBody>
      </p:sp>
      <p:cxnSp>
        <p:nvCxnSpPr>
          <p:cNvPr id="6" name="Straight Connector 5">
            <a:extLst>
              <a:ext uri="{FF2B5EF4-FFF2-40B4-BE49-F238E27FC236}">
                <a16:creationId xmlns:a16="http://schemas.microsoft.com/office/drawing/2014/main" id="{328CE4DA-C8CF-4F7B-9CD0-D659DA7757B1}"/>
              </a:ext>
            </a:extLst>
          </p:cNvPr>
          <p:cNvCxnSpPr>
            <a:cxnSpLocks/>
          </p:cNvCxnSpPr>
          <p:nvPr/>
        </p:nvCxnSpPr>
        <p:spPr>
          <a:xfrm>
            <a:off x="1419225" y="2003425"/>
            <a:ext cx="0" cy="2409825"/>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BF24D6E9-6F94-4A2F-BA77-0A3EAED3EA39}"/>
              </a:ext>
            </a:extLst>
          </p:cNvPr>
          <p:cNvCxnSpPr>
            <a:cxnSpLocks/>
          </p:cNvCxnSpPr>
          <p:nvPr/>
        </p:nvCxnSpPr>
        <p:spPr>
          <a:xfrm flipH="1">
            <a:off x="1428750" y="4413250"/>
            <a:ext cx="261937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ADD0499B-AFE7-4963-8BA0-D0C934C60073}"/>
              </a:ext>
            </a:extLst>
          </p:cNvPr>
          <p:cNvCxnSpPr>
            <a:cxnSpLocks/>
          </p:cNvCxnSpPr>
          <p:nvPr/>
        </p:nvCxnSpPr>
        <p:spPr>
          <a:xfrm>
            <a:off x="6248400" y="2019300"/>
            <a:ext cx="0" cy="2409825"/>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D185757E-BE26-4A57-9D30-91689DB95ED0}"/>
              </a:ext>
            </a:extLst>
          </p:cNvPr>
          <p:cNvCxnSpPr>
            <a:cxnSpLocks/>
          </p:cNvCxnSpPr>
          <p:nvPr/>
        </p:nvCxnSpPr>
        <p:spPr>
          <a:xfrm flipH="1">
            <a:off x="6248400" y="4413250"/>
            <a:ext cx="261937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FFCF481B-866E-4D4F-A53E-AAD2783A19A1}"/>
              </a:ext>
            </a:extLst>
          </p:cNvPr>
          <p:cNvCxnSpPr>
            <a:cxnSpLocks/>
          </p:cNvCxnSpPr>
          <p:nvPr/>
        </p:nvCxnSpPr>
        <p:spPr>
          <a:xfrm>
            <a:off x="2000251" y="2181225"/>
            <a:ext cx="1438275" cy="1981200"/>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F3B4DAFC-17AD-4BE7-BE16-3A3FB7746B6F}"/>
              </a:ext>
            </a:extLst>
          </p:cNvPr>
          <p:cNvCxnSpPr>
            <a:cxnSpLocks/>
          </p:cNvCxnSpPr>
          <p:nvPr/>
        </p:nvCxnSpPr>
        <p:spPr>
          <a:xfrm>
            <a:off x="7700963" y="3240090"/>
            <a:ext cx="566737" cy="787399"/>
          </a:xfrm>
          <a:prstGeom prst="line">
            <a:avLst/>
          </a:prstGeom>
          <a:ln w="571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439F0065-DBAD-46EC-B86D-F6FBC5932AF8}"/>
              </a:ext>
            </a:extLst>
          </p:cNvPr>
          <p:cNvCxnSpPr>
            <a:cxnSpLocks/>
          </p:cNvCxnSpPr>
          <p:nvPr/>
        </p:nvCxnSpPr>
        <p:spPr>
          <a:xfrm>
            <a:off x="6248400" y="2181225"/>
            <a:ext cx="0" cy="1027112"/>
          </a:xfrm>
          <a:prstGeom prst="line">
            <a:avLst/>
          </a:prstGeom>
          <a:ln w="571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95902BE5-29FE-4579-8FAC-F39238222251}"/>
              </a:ext>
            </a:extLst>
          </p:cNvPr>
          <p:cNvCxnSpPr>
            <a:cxnSpLocks/>
          </p:cNvCxnSpPr>
          <p:nvPr/>
        </p:nvCxnSpPr>
        <p:spPr>
          <a:xfrm flipH="1">
            <a:off x="6248401" y="3208335"/>
            <a:ext cx="1452562" cy="15877"/>
          </a:xfrm>
          <a:prstGeom prst="line">
            <a:avLst/>
          </a:prstGeom>
          <a:ln w="57150">
            <a:solidFill>
              <a:srgbClr val="00B0F0"/>
            </a:solidFill>
            <a:prstDash val="sysDash"/>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0AA215BE-4598-42C1-98B3-5AAE505AE562}"/>
              </a:ext>
            </a:extLst>
          </p:cNvPr>
          <p:cNvSpPr txBox="1"/>
          <p:nvPr/>
        </p:nvSpPr>
        <p:spPr>
          <a:xfrm>
            <a:off x="5410208" y="2916924"/>
            <a:ext cx="714368" cy="584775"/>
          </a:xfrm>
          <a:prstGeom prst="rect">
            <a:avLst/>
          </a:prstGeom>
          <a:noFill/>
          <a:ln>
            <a:noFill/>
          </a:ln>
        </p:spPr>
        <p:txBody>
          <a:bodyPr wrap="square" rtlCol="0">
            <a:spAutoFit/>
          </a:bodyPr>
          <a:lstStyle/>
          <a:p>
            <a:r>
              <a:rPr lang="en-US" sz="1600" b="1" dirty="0">
                <a:solidFill>
                  <a:srgbClr val="0070C0"/>
                </a:solidFill>
              </a:rPr>
              <a:t>Rival</a:t>
            </a:r>
          </a:p>
          <a:p>
            <a:r>
              <a:rPr lang="en-US" sz="1600" b="1" dirty="0">
                <a:solidFill>
                  <a:srgbClr val="0070C0"/>
                </a:solidFill>
              </a:rPr>
              <a:t>Price</a:t>
            </a:r>
          </a:p>
        </p:txBody>
      </p:sp>
      <p:sp>
        <p:nvSpPr>
          <p:cNvPr id="36" name="TextBox 35">
            <a:extLst>
              <a:ext uri="{FF2B5EF4-FFF2-40B4-BE49-F238E27FC236}">
                <a16:creationId xmlns:a16="http://schemas.microsoft.com/office/drawing/2014/main" id="{BEA89761-ED11-4D52-9C1D-10D625C44CB0}"/>
              </a:ext>
            </a:extLst>
          </p:cNvPr>
          <p:cNvSpPr txBox="1"/>
          <p:nvPr/>
        </p:nvSpPr>
        <p:spPr>
          <a:xfrm>
            <a:off x="681048" y="2865549"/>
            <a:ext cx="714368" cy="584775"/>
          </a:xfrm>
          <a:prstGeom prst="rect">
            <a:avLst/>
          </a:prstGeom>
          <a:noFill/>
          <a:ln>
            <a:noFill/>
          </a:ln>
        </p:spPr>
        <p:txBody>
          <a:bodyPr wrap="square" rtlCol="0">
            <a:spAutoFit/>
          </a:bodyPr>
          <a:lstStyle/>
          <a:p>
            <a:r>
              <a:rPr lang="en-US" sz="1600" b="1" dirty="0">
                <a:solidFill>
                  <a:srgbClr val="0070C0"/>
                </a:solidFill>
              </a:rPr>
              <a:t>Rival</a:t>
            </a:r>
          </a:p>
          <a:p>
            <a:r>
              <a:rPr lang="en-US" sz="1600" b="1" dirty="0">
                <a:solidFill>
                  <a:srgbClr val="0070C0"/>
                </a:solidFill>
              </a:rPr>
              <a:t>Price</a:t>
            </a:r>
          </a:p>
        </p:txBody>
      </p:sp>
      <p:cxnSp>
        <p:nvCxnSpPr>
          <p:cNvPr id="38" name="Straight Connector 37">
            <a:extLst>
              <a:ext uri="{FF2B5EF4-FFF2-40B4-BE49-F238E27FC236}">
                <a16:creationId xmlns:a16="http://schemas.microsoft.com/office/drawing/2014/main" id="{CC984547-A3FF-4634-9CE7-550275A11C05}"/>
              </a:ext>
            </a:extLst>
          </p:cNvPr>
          <p:cNvCxnSpPr>
            <a:cxnSpLocks/>
          </p:cNvCxnSpPr>
          <p:nvPr/>
        </p:nvCxnSpPr>
        <p:spPr>
          <a:xfrm flipH="1" flipV="1">
            <a:off x="1443035" y="3187702"/>
            <a:ext cx="1272187" cy="20633"/>
          </a:xfrm>
          <a:prstGeom prst="line">
            <a:avLst/>
          </a:prstGeom>
          <a:ln w="19050">
            <a:solidFill>
              <a:srgbClr val="0070C0"/>
            </a:solidFill>
            <a:prstDash val="sysDash"/>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9A66F0DF-FDF5-4308-8467-11E8E0B7CB31}"/>
              </a:ext>
            </a:extLst>
          </p:cNvPr>
          <p:cNvCxnSpPr>
            <a:cxnSpLocks/>
          </p:cNvCxnSpPr>
          <p:nvPr/>
        </p:nvCxnSpPr>
        <p:spPr>
          <a:xfrm flipH="1">
            <a:off x="2705103" y="3248821"/>
            <a:ext cx="1" cy="1164429"/>
          </a:xfrm>
          <a:prstGeom prst="line">
            <a:avLst/>
          </a:prstGeom>
          <a:ln w="19050">
            <a:solidFill>
              <a:srgbClr val="0070C0"/>
            </a:solidFill>
            <a:prstDash val="sysDash"/>
          </a:ln>
        </p:spPr>
        <p:style>
          <a:lnRef idx="1">
            <a:schemeClr val="accent1"/>
          </a:lnRef>
          <a:fillRef idx="0">
            <a:schemeClr val="accent1"/>
          </a:fillRef>
          <a:effectRef idx="0">
            <a:schemeClr val="accent1"/>
          </a:effectRef>
          <a:fontRef idx="minor">
            <a:schemeClr val="tx1"/>
          </a:fontRef>
        </p:style>
      </p:cxnSp>
      <p:sp>
        <p:nvSpPr>
          <p:cNvPr id="49" name="TextBox 48">
            <a:extLst>
              <a:ext uri="{FF2B5EF4-FFF2-40B4-BE49-F238E27FC236}">
                <a16:creationId xmlns:a16="http://schemas.microsoft.com/office/drawing/2014/main" id="{D2D48D4E-C761-442A-ADCB-6003660E8E50}"/>
              </a:ext>
            </a:extLst>
          </p:cNvPr>
          <p:cNvSpPr txBox="1"/>
          <p:nvPr/>
        </p:nvSpPr>
        <p:spPr>
          <a:xfrm>
            <a:off x="6020401" y="4500777"/>
            <a:ext cx="714368" cy="338554"/>
          </a:xfrm>
          <a:prstGeom prst="rect">
            <a:avLst/>
          </a:prstGeom>
          <a:noFill/>
          <a:ln>
            <a:noFill/>
          </a:ln>
        </p:spPr>
        <p:txBody>
          <a:bodyPr wrap="square" rtlCol="0">
            <a:spAutoFit/>
          </a:bodyPr>
          <a:lstStyle/>
          <a:p>
            <a:r>
              <a:rPr lang="en-US" sz="1600" b="1" dirty="0">
                <a:solidFill>
                  <a:srgbClr val="0070C0"/>
                </a:solidFill>
              </a:rPr>
              <a:t>0%</a:t>
            </a:r>
          </a:p>
        </p:txBody>
      </p:sp>
      <p:cxnSp>
        <p:nvCxnSpPr>
          <p:cNvPr id="50" name="Straight Connector 49">
            <a:extLst>
              <a:ext uri="{FF2B5EF4-FFF2-40B4-BE49-F238E27FC236}">
                <a16:creationId xmlns:a16="http://schemas.microsoft.com/office/drawing/2014/main" id="{19F60BB9-FE33-4926-8095-FD57CAC51168}"/>
              </a:ext>
            </a:extLst>
          </p:cNvPr>
          <p:cNvCxnSpPr>
            <a:cxnSpLocks/>
          </p:cNvCxnSpPr>
          <p:nvPr/>
        </p:nvCxnSpPr>
        <p:spPr>
          <a:xfrm>
            <a:off x="7667625" y="3208335"/>
            <a:ext cx="26198" cy="1119979"/>
          </a:xfrm>
          <a:prstGeom prst="line">
            <a:avLst/>
          </a:prstGeom>
          <a:ln w="19050">
            <a:solidFill>
              <a:srgbClr val="0070C0"/>
            </a:solidFill>
            <a:prstDash val="sysDash"/>
          </a:ln>
        </p:spPr>
        <p:style>
          <a:lnRef idx="1">
            <a:schemeClr val="accent1"/>
          </a:lnRef>
          <a:fillRef idx="0">
            <a:schemeClr val="accent1"/>
          </a:fillRef>
          <a:effectRef idx="0">
            <a:schemeClr val="accent1"/>
          </a:effectRef>
          <a:fontRef idx="minor">
            <a:schemeClr val="tx1"/>
          </a:fontRef>
        </p:style>
      </p:cxnSp>
      <p:sp>
        <p:nvSpPr>
          <p:cNvPr id="57" name="TextBox 56">
            <a:extLst>
              <a:ext uri="{FF2B5EF4-FFF2-40B4-BE49-F238E27FC236}">
                <a16:creationId xmlns:a16="http://schemas.microsoft.com/office/drawing/2014/main" id="{C7972085-DC6C-46A7-8A9B-EA05DAF14EE7}"/>
              </a:ext>
            </a:extLst>
          </p:cNvPr>
          <p:cNvSpPr txBox="1"/>
          <p:nvPr/>
        </p:nvSpPr>
        <p:spPr>
          <a:xfrm>
            <a:off x="2453288" y="4518025"/>
            <a:ext cx="714368" cy="338554"/>
          </a:xfrm>
          <a:prstGeom prst="rect">
            <a:avLst/>
          </a:prstGeom>
          <a:noFill/>
          <a:ln>
            <a:noFill/>
          </a:ln>
        </p:spPr>
        <p:txBody>
          <a:bodyPr wrap="square" rtlCol="0">
            <a:spAutoFit/>
          </a:bodyPr>
          <a:lstStyle/>
          <a:p>
            <a:r>
              <a:rPr lang="en-US" sz="1600" b="1" dirty="0">
                <a:solidFill>
                  <a:srgbClr val="0070C0"/>
                </a:solidFill>
              </a:rPr>
              <a:t>50%</a:t>
            </a:r>
          </a:p>
        </p:txBody>
      </p:sp>
      <p:sp>
        <p:nvSpPr>
          <p:cNvPr id="59" name="TextBox 58">
            <a:extLst>
              <a:ext uri="{FF2B5EF4-FFF2-40B4-BE49-F238E27FC236}">
                <a16:creationId xmlns:a16="http://schemas.microsoft.com/office/drawing/2014/main" id="{C6FDE935-EEF6-4912-B76B-258B7C7C0116}"/>
              </a:ext>
            </a:extLst>
          </p:cNvPr>
          <p:cNvSpPr txBox="1"/>
          <p:nvPr/>
        </p:nvSpPr>
        <p:spPr>
          <a:xfrm>
            <a:off x="7425338" y="4505325"/>
            <a:ext cx="714368" cy="338554"/>
          </a:xfrm>
          <a:prstGeom prst="rect">
            <a:avLst/>
          </a:prstGeom>
          <a:noFill/>
          <a:ln>
            <a:noFill/>
          </a:ln>
        </p:spPr>
        <p:txBody>
          <a:bodyPr wrap="square" rtlCol="0">
            <a:spAutoFit/>
          </a:bodyPr>
          <a:lstStyle/>
          <a:p>
            <a:r>
              <a:rPr lang="en-US" sz="1600" b="1" dirty="0">
                <a:solidFill>
                  <a:srgbClr val="0070C0"/>
                </a:solidFill>
              </a:rPr>
              <a:t>100%</a:t>
            </a:r>
          </a:p>
        </p:txBody>
      </p:sp>
      <p:sp>
        <p:nvSpPr>
          <p:cNvPr id="61" name="Text Box 11">
            <a:extLst>
              <a:ext uri="{FF2B5EF4-FFF2-40B4-BE49-F238E27FC236}">
                <a16:creationId xmlns:a16="http://schemas.microsoft.com/office/drawing/2014/main" id="{53C4A584-D720-4D3B-88F1-B41BFC989F33}"/>
              </a:ext>
            </a:extLst>
          </p:cNvPr>
          <p:cNvSpPr txBox="1">
            <a:spLocks noChangeArrowheads="1"/>
          </p:cNvSpPr>
          <p:nvPr/>
        </p:nvSpPr>
        <p:spPr bwMode="auto">
          <a:xfrm>
            <a:off x="566145" y="5238244"/>
            <a:ext cx="10131640" cy="1200329"/>
          </a:xfrm>
          <a:prstGeom prst="rect">
            <a:avLst/>
          </a:prstGeom>
          <a:noFill/>
          <a:ln w="38100">
            <a:solidFill>
              <a:schemeClr val="tx1"/>
            </a:solidFill>
            <a:miter lim="800000"/>
            <a:headEnd/>
            <a:tailEnd/>
          </a:ln>
          <a:effectLst/>
        </p:spPr>
        <p:txBody>
          <a:bodyPr wrap="square">
            <a:spAutoFit/>
          </a:bodyPr>
          <a:lstStyle/>
          <a:p>
            <a:pPr>
              <a:spcBef>
                <a:spcPct val="10000"/>
              </a:spcBef>
            </a:pPr>
            <a:r>
              <a:rPr lang="en-US" sz="2400" b="1" i="1" dirty="0">
                <a:solidFill>
                  <a:srgbClr val="C00000"/>
                </a:solidFill>
                <a:latin typeface="Times New Roman" panose="02020603050405020304" pitchFamily="18" charset="0"/>
                <a:cs typeface="Times New Roman" panose="02020603050405020304" pitchFamily="18" charset="0"/>
              </a:rPr>
              <a:t>Absent exclusives, a small price reduction will lead to small incremental sales. But exclusives can make demand perfectly elastic, if the lower price bidder gets 100% of the sales. In principle, price might be driven down to marginal cost</a:t>
            </a:r>
          </a:p>
        </p:txBody>
      </p:sp>
      <p:sp>
        <p:nvSpPr>
          <p:cNvPr id="63" name="TextBox 62">
            <a:extLst>
              <a:ext uri="{FF2B5EF4-FFF2-40B4-BE49-F238E27FC236}">
                <a16:creationId xmlns:a16="http://schemas.microsoft.com/office/drawing/2014/main" id="{16937B7E-3F09-45EB-BBF2-2DADE32B795F}"/>
              </a:ext>
            </a:extLst>
          </p:cNvPr>
          <p:cNvSpPr txBox="1"/>
          <p:nvPr/>
        </p:nvSpPr>
        <p:spPr>
          <a:xfrm>
            <a:off x="1000125" y="1528673"/>
            <a:ext cx="3795707" cy="400110"/>
          </a:xfrm>
          <a:prstGeom prst="rect">
            <a:avLst/>
          </a:prstGeom>
          <a:noFill/>
          <a:ln w="38100">
            <a:noFill/>
          </a:ln>
        </p:spPr>
        <p:txBody>
          <a:bodyPr wrap="square" rtlCol="0">
            <a:spAutoFit/>
          </a:bodyPr>
          <a:lstStyle/>
          <a:p>
            <a:r>
              <a:rPr lang="en-US" sz="2000" b="1" i="1" u="sng" dirty="0">
                <a:solidFill>
                  <a:srgbClr val="C00000"/>
                </a:solidFill>
              </a:rPr>
              <a:t>Bidding for Non-Exclusive Sales</a:t>
            </a:r>
          </a:p>
        </p:txBody>
      </p:sp>
      <p:sp>
        <p:nvSpPr>
          <p:cNvPr id="65" name="TextBox 64">
            <a:extLst>
              <a:ext uri="{FF2B5EF4-FFF2-40B4-BE49-F238E27FC236}">
                <a16:creationId xmlns:a16="http://schemas.microsoft.com/office/drawing/2014/main" id="{F7D0AAE0-20C2-4DEC-964B-D4C5FBF28D01}"/>
              </a:ext>
            </a:extLst>
          </p:cNvPr>
          <p:cNvSpPr txBox="1"/>
          <p:nvPr/>
        </p:nvSpPr>
        <p:spPr>
          <a:xfrm>
            <a:off x="9354434" y="2792836"/>
            <a:ext cx="2238592" cy="1323439"/>
          </a:xfrm>
          <a:prstGeom prst="rect">
            <a:avLst/>
          </a:prstGeom>
          <a:noFill/>
          <a:ln w="38100">
            <a:solidFill>
              <a:srgbClr val="0070C0"/>
            </a:solidFill>
          </a:ln>
        </p:spPr>
        <p:txBody>
          <a:bodyPr wrap="square" rtlCol="0">
            <a:spAutoFit/>
          </a:bodyPr>
          <a:lstStyle/>
          <a:p>
            <a:r>
              <a:rPr lang="en-US" sz="1600" b="1" i="1" dirty="0">
                <a:solidFill>
                  <a:srgbClr val="0070C0"/>
                </a:solidFill>
              </a:rPr>
              <a:t>Lower prices might lead to more sales per store, even given 100%, if leads to lower retail price or more promotion</a:t>
            </a:r>
          </a:p>
        </p:txBody>
      </p:sp>
      <p:sp>
        <p:nvSpPr>
          <p:cNvPr id="67" name="TextBox 66">
            <a:extLst>
              <a:ext uri="{FF2B5EF4-FFF2-40B4-BE49-F238E27FC236}">
                <a16:creationId xmlns:a16="http://schemas.microsoft.com/office/drawing/2014/main" id="{449355E2-5627-4C3D-86BA-319D80E79A72}"/>
              </a:ext>
            </a:extLst>
          </p:cNvPr>
          <p:cNvSpPr txBox="1"/>
          <p:nvPr/>
        </p:nvSpPr>
        <p:spPr>
          <a:xfrm>
            <a:off x="6248399" y="1481631"/>
            <a:ext cx="3543293" cy="400110"/>
          </a:xfrm>
          <a:prstGeom prst="rect">
            <a:avLst/>
          </a:prstGeom>
          <a:noFill/>
          <a:ln w="38100">
            <a:noFill/>
          </a:ln>
        </p:spPr>
        <p:txBody>
          <a:bodyPr wrap="square" rtlCol="0">
            <a:spAutoFit/>
          </a:bodyPr>
          <a:lstStyle/>
          <a:p>
            <a:r>
              <a:rPr lang="en-US" sz="2000" b="1" i="1" u="sng" dirty="0">
                <a:solidFill>
                  <a:srgbClr val="C00000"/>
                </a:solidFill>
              </a:rPr>
              <a:t>Bidding for Exclusivity</a:t>
            </a:r>
          </a:p>
        </p:txBody>
      </p:sp>
      <p:cxnSp>
        <p:nvCxnSpPr>
          <p:cNvPr id="68" name="Straight Arrow Connector 67">
            <a:extLst>
              <a:ext uri="{FF2B5EF4-FFF2-40B4-BE49-F238E27FC236}">
                <a16:creationId xmlns:a16="http://schemas.microsoft.com/office/drawing/2014/main" id="{0FA352A2-7CEA-4FED-8A2B-C58232F5D7EC}"/>
              </a:ext>
            </a:extLst>
          </p:cNvPr>
          <p:cNvCxnSpPr>
            <a:cxnSpLocks/>
          </p:cNvCxnSpPr>
          <p:nvPr/>
        </p:nvCxnSpPr>
        <p:spPr>
          <a:xfrm flipH="1">
            <a:off x="8575566" y="3238282"/>
            <a:ext cx="592751" cy="25044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40622F44-9486-48DD-BD25-0561682B5962}"/>
              </a:ext>
            </a:extLst>
          </p:cNvPr>
          <p:cNvCxnSpPr/>
          <p:nvPr/>
        </p:nvCxnSpPr>
        <p:spPr>
          <a:xfrm>
            <a:off x="6248399" y="3790950"/>
            <a:ext cx="2228851"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ECEFBB45-823B-4020-B559-771FF4868A39}"/>
              </a:ext>
            </a:extLst>
          </p:cNvPr>
          <p:cNvSpPr txBox="1"/>
          <p:nvPr/>
        </p:nvSpPr>
        <p:spPr>
          <a:xfrm>
            <a:off x="8453817" y="3631258"/>
            <a:ext cx="714368" cy="338554"/>
          </a:xfrm>
          <a:prstGeom prst="rect">
            <a:avLst/>
          </a:prstGeom>
          <a:noFill/>
          <a:ln>
            <a:noFill/>
          </a:ln>
        </p:spPr>
        <p:txBody>
          <a:bodyPr wrap="square" rtlCol="0">
            <a:spAutoFit/>
          </a:bodyPr>
          <a:lstStyle/>
          <a:p>
            <a:r>
              <a:rPr lang="en-US" sz="1600" b="1" dirty="0">
                <a:solidFill>
                  <a:srgbClr val="FF0000"/>
                </a:solidFill>
              </a:rPr>
              <a:t>MC</a:t>
            </a:r>
          </a:p>
        </p:txBody>
      </p:sp>
      <p:cxnSp>
        <p:nvCxnSpPr>
          <p:cNvPr id="29" name="Straight Connector 28">
            <a:extLst>
              <a:ext uri="{FF2B5EF4-FFF2-40B4-BE49-F238E27FC236}">
                <a16:creationId xmlns:a16="http://schemas.microsoft.com/office/drawing/2014/main" id="{21660A3D-E86B-40CA-A8E4-62A319346B4F}"/>
              </a:ext>
            </a:extLst>
          </p:cNvPr>
          <p:cNvCxnSpPr/>
          <p:nvPr/>
        </p:nvCxnSpPr>
        <p:spPr>
          <a:xfrm>
            <a:off x="1338862" y="3841546"/>
            <a:ext cx="2228851"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1AAAF5C2-8B43-4637-8420-C1DDB802D003}"/>
              </a:ext>
            </a:extLst>
          </p:cNvPr>
          <p:cNvSpPr txBox="1"/>
          <p:nvPr/>
        </p:nvSpPr>
        <p:spPr>
          <a:xfrm>
            <a:off x="3643460" y="3721058"/>
            <a:ext cx="714368" cy="338554"/>
          </a:xfrm>
          <a:prstGeom prst="rect">
            <a:avLst/>
          </a:prstGeom>
          <a:noFill/>
          <a:ln>
            <a:noFill/>
          </a:ln>
        </p:spPr>
        <p:txBody>
          <a:bodyPr wrap="square" rtlCol="0">
            <a:spAutoFit/>
          </a:bodyPr>
          <a:lstStyle/>
          <a:p>
            <a:r>
              <a:rPr lang="en-US" sz="1600" b="1" dirty="0">
                <a:solidFill>
                  <a:srgbClr val="FF0000"/>
                </a:solidFill>
              </a:rPr>
              <a:t>MC</a:t>
            </a:r>
          </a:p>
        </p:txBody>
      </p:sp>
    </p:spTree>
    <p:extLst>
      <p:ext uri="{BB962C8B-B14F-4D97-AF65-F5344CB8AC3E}">
        <p14:creationId xmlns:p14="http://schemas.microsoft.com/office/powerpoint/2010/main" val="33666737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A01370-BA21-4278-B148-F38C80AC87C5}"/>
              </a:ext>
            </a:extLst>
          </p:cNvPr>
          <p:cNvSpPr>
            <a:spLocks noGrp="1"/>
          </p:cNvSpPr>
          <p:nvPr>
            <p:ph type="title"/>
          </p:nvPr>
        </p:nvSpPr>
        <p:spPr/>
        <p:txBody>
          <a:bodyPr>
            <a:normAutofit/>
          </a:bodyPr>
          <a:lstStyle/>
          <a:p>
            <a:pPr algn="ctr"/>
            <a:r>
              <a:rPr lang="en-US" sz="3600" dirty="0"/>
              <a:t>Potential Anticompetitive Effects</a:t>
            </a:r>
          </a:p>
        </p:txBody>
      </p:sp>
      <p:sp>
        <p:nvSpPr>
          <p:cNvPr id="3" name="Text Placeholder 2">
            <a:extLst>
              <a:ext uri="{FF2B5EF4-FFF2-40B4-BE49-F238E27FC236}">
                <a16:creationId xmlns:a16="http://schemas.microsoft.com/office/drawing/2014/main" id="{77D1A5DC-5ADC-47EB-BF84-6C2A808F4E1C}"/>
              </a:ext>
            </a:extLst>
          </p:cNvPr>
          <p:cNvSpPr>
            <a:spLocks noGrp="1"/>
          </p:cNvSpPr>
          <p:nvPr>
            <p:ph type="body" idx="1"/>
          </p:nvPr>
        </p:nvSpPr>
        <p:spPr/>
        <p:txBody>
          <a:bodyPr/>
          <a:lstStyle/>
          <a:p>
            <a:r>
              <a:rPr lang="en-US" dirty="0"/>
              <a:t> </a:t>
            </a:r>
          </a:p>
        </p:txBody>
      </p:sp>
      <p:sp>
        <p:nvSpPr>
          <p:cNvPr id="4" name="Slide Number Placeholder 3">
            <a:extLst>
              <a:ext uri="{FF2B5EF4-FFF2-40B4-BE49-F238E27FC236}">
                <a16:creationId xmlns:a16="http://schemas.microsoft.com/office/drawing/2014/main" id="{B2918092-2E85-4646-B9CF-7A82370CC7AC}"/>
              </a:ext>
            </a:extLst>
          </p:cNvPr>
          <p:cNvSpPr>
            <a:spLocks noGrp="1"/>
          </p:cNvSpPr>
          <p:nvPr>
            <p:ph type="sldNum" sz="quarter" idx="12"/>
          </p:nvPr>
        </p:nvSpPr>
        <p:spPr/>
        <p:txBody>
          <a:bodyPr/>
          <a:lstStyle/>
          <a:p>
            <a:fld id="{AED887C7-F0E8-4606-A69D-D8C14AD94506}" type="slidenum">
              <a:rPr lang="en-US" smtClean="0"/>
              <a:t>15</a:t>
            </a:fld>
            <a:endParaRPr lang="en-US"/>
          </a:p>
        </p:txBody>
      </p:sp>
    </p:spTree>
    <p:extLst>
      <p:ext uri="{BB962C8B-B14F-4D97-AF65-F5344CB8AC3E}">
        <p14:creationId xmlns:p14="http://schemas.microsoft.com/office/powerpoint/2010/main" val="6677071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 Number Placeholder 5"/>
          <p:cNvSpPr>
            <a:spLocks noGrp="1"/>
          </p:cNvSpPr>
          <p:nvPr>
            <p:ph type="sldNum" sz="quarter" idx="12"/>
          </p:nvPr>
        </p:nvSpPr>
        <p:spPr>
          <a:xfrm>
            <a:off x="8001000" y="5456238"/>
            <a:ext cx="2765022" cy="1014412"/>
          </a:xfrm>
          <a:solidFill>
            <a:srgbClr val="FFFF00"/>
          </a:solidFill>
          <a:ln>
            <a:solidFill>
              <a:schemeClr val="tx1"/>
            </a:solidFill>
          </a:ln>
        </p:spPr>
        <p:txBody>
          <a:bodyPr/>
          <a:lstStyle/>
          <a:p>
            <a:pPr algn="l"/>
            <a:r>
              <a:rPr lang="en-US" sz="2000" b="1" i="1" dirty="0">
                <a:solidFill>
                  <a:srgbClr val="0070C0"/>
                </a:solidFill>
              </a:rPr>
              <a:t>Distributors can be seen as either input suppliers </a:t>
            </a:r>
            <a:br>
              <a:rPr lang="en-US" sz="2000" b="1" i="1" dirty="0">
                <a:solidFill>
                  <a:srgbClr val="0070C0"/>
                </a:solidFill>
              </a:rPr>
            </a:br>
            <a:r>
              <a:rPr lang="en-US" sz="2000" b="1" i="1" dirty="0">
                <a:solidFill>
                  <a:srgbClr val="0070C0"/>
                </a:solidFill>
              </a:rPr>
              <a:t>or customers </a:t>
            </a:r>
          </a:p>
        </p:txBody>
      </p:sp>
      <p:sp>
        <p:nvSpPr>
          <p:cNvPr id="110594" name="Rectangle 2"/>
          <p:cNvSpPr>
            <a:spLocks noGrp="1" noChangeArrowheads="1"/>
          </p:cNvSpPr>
          <p:nvPr>
            <p:ph type="title"/>
          </p:nvPr>
        </p:nvSpPr>
        <p:spPr>
          <a:xfrm>
            <a:off x="182880" y="304800"/>
            <a:ext cx="10824754" cy="1143000"/>
          </a:xfrm>
        </p:spPr>
        <p:txBody>
          <a:bodyPr>
            <a:noAutofit/>
          </a:bodyPr>
          <a:lstStyle/>
          <a:p>
            <a:pPr>
              <a:lnSpc>
                <a:spcPct val="95000"/>
              </a:lnSpc>
            </a:pPr>
            <a:r>
              <a:rPr lang="en-US" dirty="0">
                <a:latin typeface="Times New Roman" panose="02020603050405020304" pitchFamily="18" charset="0"/>
                <a:cs typeface="Times New Roman" panose="02020603050405020304" pitchFamily="18" charset="0"/>
              </a:rPr>
              <a:t>Input and Customer Foreclosure</a:t>
            </a:r>
          </a:p>
        </p:txBody>
      </p:sp>
      <p:sp>
        <p:nvSpPr>
          <p:cNvPr id="110595" name="AutoShape 3" descr="Blue tissue paper"/>
          <p:cNvSpPr>
            <a:spLocks noChangeArrowheads="1"/>
          </p:cNvSpPr>
          <p:nvPr/>
        </p:nvSpPr>
        <p:spPr bwMode="auto">
          <a:xfrm>
            <a:off x="6743701" y="3838576"/>
            <a:ext cx="2117725" cy="657225"/>
          </a:xfrm>
          <a:prstGeom prst="flowChartAlternateProcess">
            <a:avLst/>
          </a:prstGeom>
          <a:blipFill dpi="0" rotWithShape="0">
            <a:blip r:embed="rId3" cstate="print"/>
            <a:srcRect/>
            <a:tile tx="0" ty="0" sx="100000" sy="100000" flip="none" algn="tl"/>
          </a:blipFill>
          <a:ln w="9525">
            <a:solidFill>
              <a:schemeClr val="tx1"/>
            </a:solidFill>
            <a:miter lim="800000"/>
            <a:headEnd/>
            <a:tailEnd/>
          </a:ln>
          <a:effectLst>
            <a:outerShdw dist="107763" dir="2700000" algn="ctr" rotWithShape="0">
              <a:schemeClr val="bg2"/>
            </a:outerShdw>
          </a:effectLst>
        </p:spPr>
        <p:txBody>
          <a:bodyPr anchor="ctr"/>
          <a:lstStyle/>
          <a:p>
            <a:pPr algn="ctr">
              <a:spcBef>
                <a:spcPct val="0"/>
              </a:spcBef>
            </a:pPr>
            <a:r>
              <a:rPr lang="en-US" dirty="0">
                <a:latin typeface="Arial Black" pitchFamily="34" charset="0"/>
              </a:rPr>
              <a:t>Excluded Rivals</a:t>
            </a:r>
          </a:p>
        </p:txBody>
      </p:sp>
      <p:sp>
        <p:nvSpPr>
          <p:cNvPr id="110596" name="AutoShape 4" descr="Blue tissue paper"/>
          <p:cNvSpPr>
            <a:spLocks noChangeArrowheads="1"/>
          </p:cNvSpPr>
          <p:nvPr/>
        </p:nvSpPr>
        <p:spPr bwMode="auto">
          <a:xfrm>
            <a:off x="3238501" y="3838576"/>
            <a:ext cx="2117725" cy="657225"/>
          </a:xfrm>
          <a:prstGeom prst="flowChartAlternateProcess">
            <a:avLst/>
          </a:prstGeom>
          <a:blipFill dpi="0" rotWithShape="0">
            <a:blip r:embed="rId3" cstate="print"/>
            <a:srcRect/>
            <a:tile tx="0" ty="0" sx="100000" sy="100000" flip="none" algn="tl"/>
          </a:blipFill>
          <a:ln w="9525">
            <a:solidFill>
              <a:schemeClr val="tx1"/>
            </a:solidFill>
            <a:miter lim="800000"/>
            <a:headEnd/>
            <a:tailEnd/>
          </a:ln>
          <a:effectLst>
            <a:outerShdw dist="107763" dir="2700000" algn="ctr" rotWithShape="0">
              <a:schemeClr val="bg2"/>
            </a:outerShdw>
          </a:effectLst>
        </p:spPr>
        <p:txBody>
          <a:bodyPr anchor="ctr"/>
          <a:lstStyle/>
          <a:p>
            <a:pPr algn="ctr">
              <a:spcBef>
                <a:spcPct val="0"/>
              </a:spcBef>
            </a:pPr>
            <a:r>
              <a:rPr lang="en-US">
                <a:latin typeface="Arial Black" pitchFamily="34" charset="0"/>
              </a:rPr>
              <a:t>Excluder</a:t>
            </a:r>
          </a:p>
        </p:txBody>
      </p:sp>
      <p:sp>
        <p:nvSpPr>
          <p:cNvPr id="110597" name="Line 5"/>
          <p:cNvSpPr>
            <a:spLocks noChangeShapeType="1"/>
          </p:cNvSpPr>
          <p:nvPr/>
        </p:nvSpPr>
        <p:spPr bwMode="auto">
          <a:xfrm flipH="1" flipV="1">
            <a:off x="4311650" y="4578350"/>
            <a:ext cx="1214438" cy="890588"/>
          </a:xfrm>
          <a:prstGeom prst="line">
            <a:avLst/>
          </a:prstGeom>
          <a:noFill/>
          <a:ln w="38100">
            <a:solidFill>
              <a:srgbClr val="339933"/>
            </a:solidFill>
            <a:round/>
            <a:headEnd type="triangle" w="med" len="med"/>
            <a:tailEnd type="triangle" w="med" len="med"/>
          </a:ln>
          <a:effectLst/>
        </p:spPr>
        <p:txBody>
          <a:bodyPr wrap="none" anchor="ctr"/>
          <a:lstStyle/>
          <a:p>
            <a:endParaRPr lang="en-US"/>
          </a:p>
        </p:txBody>
      </p:sp>
      <p:sp>
        <p:nvSpPr>
          <p:cNvPr id="110598" name="Line 6"/>
          <p:cNvSpPr>
            <a:spLocks noChangeShapeType="1"/>
          </p:cNvSpPr>
          <p:nvPr/>
        </p:nvSpPr>
        <p:spPr bwMode="auto">
          <a:xfrm>
            <a:off x="6588126" y="2895600"/>
            <a:ext cx="1338263" cy="920750"/>
          </a:xfrm>
          <a:prstGeom prst="line">
            <a:avLst/>
          </a:prstGeom>
          <a:noFill/>
          <a:ln w="38100">
            <a:solidFill>
              <a:srgbClr val="FF0000"/>
            </a:solidFill>
            <a:prstDash val="dash"/>
            <a:round/>
            <a:headEnd type="triangle" w="med" len="med"/>
            <a:tailEnd type="triangle" w="med" len="med"/>
          </a:ln>
          <a:effectLst/>
        </p:spPr>
        <p:txBody>
          <a:bodyPr wrap="none" anchor="ctr"/>
          <a:lstStyle/>
          <a:p>
            <a:endParaRPr lang="en-US"/>
          </a:p>
        </p:txBody>
      </p:sp>
      <p:sp>
        <p:nvSpPr>
          <p:cNvPr id="110599" name="AutoShape 7" descr="Blue tissue paper"/>
          <p:cNvSpPr>
            <a:spLocks noChangeArrowheads="1"/>
          </p:cNvSpPr>
          <p:nvPr/>
        </p:nvSpPr>
        <p:spPr bwMode="auto">
          <a:xfrm>
            <a:off x="5040313" y="5514976"/>
            <a:ext cx="2120900" cy="652463"/>
          </a:xfrm>
          <a:prstGeom prst="flowChartAlternateProcess">
            <a:avLst/>
          </a:prstGeom>
          <a:blipFill dpi="0" rotWithShape="0">
            <a:blip r:embed="rId3" cstate="print"/>
            <a:srcRect/>
            <a:tile tx="0" ty="0" sx="100000" sy="100000" flip="none" algn="tl"/>
          </a:blipFill>
          <a:ln w="9525">
            <a:solidFill>
              <a:schemeClr val="tx1"/>
            </a:solidFill>
            <a:miter lim="800000"/>
            <a:headEnd/>
            <a:tailEnd/>
          </a:ln>
          <a:effectLst>
            <a:outerShdw dist="107763" dir="2700000" algn="ctr" rotWithShape="0">
              <a:schemeClr val="bg2"/>
            </a:outerShdw>
          </a:effectLst>
        </p:spPr>
        <p:txBody>
          <a:bodyPr anchor="ctr"/>
          <a:lstStyle/>
          <a:p>
            <a:pPr algn="ctr">
              <a:spcBef>
                <a:spcPct val="0"/>
              </a:spcBef>
            </a:pPr>
            <a:r>
              <a:rPr lang="en-US" dirty="0">
                <a:latin typeface="Arial Black" pitchFamily="34" charset="0"/>
              </a:rPr>
              <a:t>Customers</a:t>
            </a:r>
          </a:p>
        </p:txBody>
      </p:sp>
      <p:sp>
        <p:nvSpPr>
          <p:cNvPr id="110600" name="Line 8"/>
          <p:cNvSpPr>
            <a:spLocks noChangeShapeType="1"/>
          </p:cNvSpPr>
          <p:nvPr/>
        </p:nvSpPr>
        <p:spPr bwMode="auto">
          <a:xfrm flipH="1">
            <a:off x="4297364" y="2895600"/>
            <a:ext cx="1374775" cy="914400"/>
          </a:xfrm>
          <a:prstGeom prst="line">
            <a:avLst/>
          </a:prstGeom>
          <a:noFill/>
          <a:ln w="38100">
            <a:solidFill>
              <a:srgbClr val="339933"/>
            </a:solidFill>
            <a:round/>
            <a:headEnd type="triangle" w="med" len="med"/>
            <a:tailEnd type="triangle" w="med" len="med"/>
          </a:ln>
          <a:effectLst/>
        </p:spPr>
        <p:txBody>
          <a:bodyPr wrap="none" anchor="ctr"/>
          <a:lstStyle/>
          <a:p>
            <a:endParaRPr lang="en-US"/>
          </a:p>
        </p:txBody>
      </p:sp>
      <p:sp>
        <p:nvSpPr>
          <p:cNvPr id="110601" name="Line 9"/>
          <p:cNvSpPr>
            <a:spLocks noChangeShapeType="1"/>
          </p:cNvSpPr>
          <p:nvPr/>
        </p:nvSpPr>
        <p:spPr bwMode="auto">
          <a:xfrm flipH="1">
            <a:off x="6613526" y="4538664"/>
            <a:ext cx="1204913" cy="917575"/>
          </a:xfrm>
          <a:prstGeom prst="line">
            <a:avLst/>
          </a:prstGeom>
          <a:noFill/>
          <a:ln w="38100">
            <a:solidFill>
              <a:srgbClr val="FF0000"/>
            </a:solidFill>
            <a:prstDash val="dash"/>
            <a:round/>
            <a:headEnd type="triangle" w="med" len="med"/>
            <a:tailEnd type="triangle" w="med" len="med"/>
          </a:ln>
          <a:effectLst/>
        </p:spPr>
        <p:txBody>
          <a:bodyPr wrap="none" anchor="ctr"/>
          <a:lstStyle/>
          <a:p>
            <a:endParaRPr lang="en-US"/>
          </a:p>
        </p:txBody>
      </p:sp>
      <p:sp>
        <p:nvSpPr>
          <p:cNvPr id="110602" name="AutoShape 10" descr="Blue tissue paper"/>
          <p:cNvSpPr>
            <a:spLocks noChangeArrowheads="1"/>
          </p:cNvSpPr>
          <p:nvPr/>
        </p:nvSpPr>
        <p:spPr bwMode="auto">
          <a:xfrm>
            <a:off x="5041901" y="2168526"/>
            <a:ext cx="2117725" cy="657225"/>
          </a:xfrm>
          <a:prstGeom prst="flowChartAlternateProcess">
            <a:avLst/>
          </a:prstGeom>
          <a:blipFill dpi="0" rotWithShape="0">
            <a:blip r:embed="rId3" cstate="print"/>
            <a:srcRect/>
            <a:tile tx="0" ty="0" sx="100000" sy="100000" flip="none" algn="tl"/>
          </a:blipFill>
          <a:ln w="9525">
            <a:solidFill>
              <a:schemeClr val="tx1"/>
            </a:solidFill>
            <a:miter lim="800000"/>
            <a:headEnd/>
            <a:tailEnd/>
          </a:ln>
          <a:effectLst>
            <a:outerShdw dist="107763" dir="2700000" algn="ctr" rotWithShape="0">
              <a:schemeClr val="bg2"/>
            </a:outerShdw>
          </a:effectLst>
        </p:spPr>
        <p:txBody>
          <a:bodyPr anchor="ctr"/>
          <a:lstStyle/>
          <a:p>
            <a:pPr algn="ctr">
              <a:spcBef>
                <a:spcPct val="0"/>
              </a:spcBef>
            </a:pPr>
            <a:r>
              <a:rPr lang="en-US" dirty="0">
                <a:latin typeface="Arial Black" pitchFamily="34" charset="0"/>
              </a:rPr>
              <a:t>Input Suppliers</a:t>
            </a:r>
          </a:p>
        </p:txBody>
      </p:sp>
      <p:sp>
        <p:nvSpPr>
          <p:cNvPr id="110603" name="Text Box 11"/>
          <p:cNvSpPr txBox="1">
            <a:spLocks noChangeArrowheads="1"/>
          </p:cNvSpPr>
          <p:nvPr/>
        </p:nvSpPr>
        <p:spPr bwMode="auto">
          <a:xfrm>
            <a:off x="1513703" y="2313781"/>
            <a:ext cx="1676400" cy="366713"/>
          </a:xfrm>
          <a:prstGeom prst="rect">
            <a:avLst/>
          </a:prstGeom>
          <a:noFill/>
          <a:ln w="9525">
            <a:noFill/>
            <a:miter lim="800000"/>
            <a:headEnd/>
            <a:tailEnd/>
          </a:ln>
          <a:effectLst/>
        </p:spPr>
        <p:txBody>
          <a:bodyPr wrap="square">
            <a:spAutoFit/>
          </a:bodyPr>
          <a:lstStyle/>
          <a:p>
            <a:pPr algn="ctr">
              <a:spcBef>
                <a:spcPct val="10000"/>
              </a:spcBef>
            </a:pPr>
            <a:r>
              <a:rPr lang="en-US" b="1" dirty="0">
                <a:latin typeface="Arial" charset="0"/>
              </a:rPr>
              <a:t>Input Market</a:t>
            </a:r>
            <a:endParaRPr lang="en-US" dirty="0"/>
          </a:p>
        </p:txBody>
      </p:sp>
      <p:sp>
        <p:nvSpPr>
          <p:cNvPr id="110604" name="Text Box 12"/>
          <p:cNvSpPr txBox="1">
            <a:spLocks noChangeArrowheads="1"/>
          </p:cNvSpPr>
          <p:nvPr/>
        </p:nvSpPr>
        <p:spPr bwMode="auto">
          <a:xfrm>
            <a:off x="1524000" y="3987007"/>
            <a:ext cx="1752600" cy="366712"/>
          </a:xfrm>
          <a:prstGeom prst="rect">
            <a:avLst/>
          </a:prstGeom>
          <a:noFill/>
          <a:ln w="9525">
            <a:noFill/>
            <a:miter lim="800000"/>
            <a:headEnd/>
            <a:tailEnd/>
          </a:ln>
          <a:effectLst/>
        </p:spPr>
        <p:txBody>
          <a:bodyPr wrap="square">
            <a:spAutoFit/>
          </a:bodyPr>
          <a:lstStyle/>
          <a:p>
            <a:pPr algn="ctr">
              <a:spcBef>
                <a:spcPct val="10000"/>
              </a:spcBef>
            </a:pPr>
            <a:r>
              <a:rPr lang="en-US" b="1" dirty="0">
                <a:latin typeface="Arial" charset="0"/>
              </a:rPr>
              <a:t>Output Market</a:t>
            </a:r>
          </a:p>
        </p:txBody>
      </p:sp>
      <p:sp>
        <p:nvSpPr>
          <p:cNvPr id="110605" name="Text Box 13"/>
          <p:cNvSpPr txBox="1">
            <a:spLocks noChangeArrowheads="1"/>
          </p:cNvSpPr>
          <p:nvPr/>
        </p:nvSpPr>
        <p:spPr bwMode="auto">
          <a:xfrm>
            <a:off x="8037490" y="2732584"/>
            <a:ext cx="2527300" cy="707886"/>
          </a:xfrm>
          <a:prstGeom prst="rect">
            <a:avLst/>
          </a:prstGeom>
          <a:noFill/>
          <a:ln w="9525">
            <a:noFill/>
            <a:miter lim="800000"/>
            <a:headEnd/>
            <a:tailEnd/>
          </a:ln>
          <a:effectLst/>
        </p:spPr>
        <p:txBody>
          <a:bodyPr>
            <a:spAutoFit/>
          </a:bodyPr>
          <a:lstStyle/>
          <a:p>
            <a:pPr>
              <a:spcBef>
                <a:spcPct val="10000"/>
              </a:spcBef>
            </a:pPr>
            <a:r>
              <a:rPr lang="en-US" sz="2000" b="1" i="1" dirty="0">
                <a:solidFill>
                  <a:srgbClr val="C00000"/>
                </a:solidFill>
                <a:latin typeface="Arial" charset="0"/>
              </a:rPr>
              <a:t>“Input Foreclosure” </a:t>
            </a:r>
            <a:endParaRPr lang="en-US" sz="2000" i="1" dirty="0">
              <a:solidFill>
                <a:srgbClr val="C00000"/>
              </a:solidFill>
            </a:endParaRPr>
          </a:p>
        </p:txBody>
      </p:sp>
      <p:sp>
        <p:nvSpPr>
          <p:cNvPr id="110606" name="Text Box 14"/>
          <p:cNvSpPr txBox="1">
            <a:spLocks noChangeArrowheads="1"/>
          </p:cNvSpPr>
          <p:nvPr/>
        </p:nvSpPr>
        <p:spPr bwMode="auto">
          <a:xfrm>
            <a:off x="8001000" y="4748352"/>
            <a:ext cx="2307822" cy="707886"/>
          </a:xfrm>
          <a:prstGeom prst="rect">
            <a:avLst/>
          </a:prstGeom>
          <a:noFill/>
          <a:ln w="9525">
            <a:noFill/>
            <a:miter lim="800000"/>
            <a:headEnd/>
            <a:tailEnd/>
          </a:ln>
          <a:effectLst/>
        </p:spPr>
        <p:txBody>
          <a:bodyPr wrap="square">
            <a:spAutoFit/>
          </a:bodyPr>
          <a:lstStyle/>
          <a:p>
            <a:pPr>
              <a:spcBef>
                <a:spcPct val="10000"/>
              </a:spcBef>
            </a:pPr>
            <a:r>
              <a:rPr lang="en-US" sz="2000" b="1" i="1" dirty="0">
                <a:solidFill>
                  <a:srgbClr val="C00000"/>
                </a:solidFill>
                <a:latin typeface="Arial" charset="0"/>
              </a:rPr>
              <a:t>“Customer </a:t>
            </a:r>
            <a:br>
              <a:rPr lang="en-US" sz="2000" b="1" i="1" dirty="0">
                <a:solidFill>
                  <a:srgbClr val="C00000"/>
                </a:solidFill>
                <a:latin typeface="Arial" charset="0"/>
              </a:rPr>
            </a:br>
            <a:r>
              <a:rPr lang="en-US" sz="2000" b="1" i="1" dirty="0">
                <a:solidFill>
                  <a:srgbClr val="C00000"/>
                </a:solidFill>
                <a:latin typeface="Arial" charset="0"/>
              </a:rPr>
              <a:t>Foreclosure”</a:t>
            </a:r>
            <a:endParaRPr lang="en-US" sz="2000" i="1" dirty="0">
              <a:solidFill>
                <a:srgbClr val="C00000"/>
              </a:solidFill>
            </a:endParaRPr>
          </a:p>
        </p:txBody>
      </p:sp>
    </p:spTree>
    <p:extLst>
      <p:ext uri="{BB962C8B-B14F-4D97-AF65-F5344CB8AC3E}">
        <p14:creationId xmlns:p14="http://schemas.microsoft.com/office/powerpoint/2010/main" val="40220345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 Number Placeholder 5"/>
          <p:cNvSpPr>
            <a:spLocks noGrp="1"/>
          </p:cNvSpPr>
          <p:nvPr>
            <p:ph type="sldNum" sz="quarter" idx="12"/>
          </p:nvPr>
        </p:nvSpPr>
        <p:spPr/>
        <p:txBody>
          <a:bodyPr/>
          <a:lstStyle/>
          <a:p>
            <a:fld id="{99DE100D-7EC3-4A9D-8540-0B8087D517DF}" type="slidenum">
              <a:rPr lang="en-US"/>
              <a:pPr/>
              <a:t>17</a:t>
            </a:fld>
            <a:endParaRPr lang="en-US" dirty="0"/>
          </a:p>
        </p:txBody>
      </p:sp>
      <p:sp>
        <p:nvSpPr>
          <p:cNvPr id="76802" name="Rectangle 2"/>
          <p:cNvSpPr>
            <a:spLocks noGrp="1" noChangeArrowheads="1"/>
          </p:cNvSpPr>
          <p:nvPr>
            <p:ph type="title"/>
          </p:nvPr>
        </p:nvSpPr>
        <p:spPr>
          <a:xfrm>
            <a:off x="148046" y="228600"/>
            <a:ext cx="10816045" cy="1143000"/>
          </a:xfrm>
        </p:spPr>
        <p:txBody>
          <a:bodyPr>
            <a:normAutofit fontScale="90000"/>
          </a:bodyPr>
          <a:lstStyle/>
          <a:p>
            <a:r>
              <a:rPr lang="en-US" sz="3500" i="1" dirty="0">
                <a:latin typeface="Times New Roman" pitchFamily="18" charset="0"/>
                <a:cs typeface="Times New Roman" pitchFamily="18" charset="0"/>
              </a:rPr>
              <a:t>JTC Petroleum </a:t>
            </a:r>
            <a:r>
              <a:rPr lang="en-US" sz="3500" dirty="0">
                <a:latin typeface="Times New Roman" pitchFamily="18" charset="0"/>
                <a:cs typeface="Times New Roman" pitchFamily="18" charset="0"/>
              </a:rPr>
              <a:t>as a Hypothetical “Dominant Firm” Case: </a:t>
            </a:r>
            <a:br>
              <a:rPr lang="en-US" sz="3500" dirty="0">
                <a:latin typeface="Times New Roman" pitchFamily="18" charset="0"/>
                <a:cs typeface="Times New Roman" pitchFamily="18" charset="0"/>
              </a:rPr>
            </a:br>
            <a:r>
              <a:rPr lang="en-US" sz="3500" dirty="0">
                <a:latin typeface="Times New Roman" pitchFamily="18" charset="0"/>
                <a:cs typeface="Times New Roman" pitchFamily="18" charset="0"/>
              </a:rPr>
              <a:t>Input Foreclosure</a:t>
            </a:r>
            <a:br>
              <a:rPr lang="en-US" sz="3500" dirty="0">
                <a:latin typeface="Times New Roman" pitchFamily="18" charset="0"/>
                <a:cs typeface="Times New Roman" pitchFamily="18" charset="0"/>
              </a:rPr>
            </a:br>
            <a:endParaRPr lang="en-US" i="1" dirty="0">
              <a:latin typeface="Times New Roman" pitchFamily="18" charset="0"/>
              <a:cs typeface="Times New Roman" pitchFamily="18" charset="0"/>
            </a:endParaRPr>
          </a:p>
        </p:txBody>
      </p:sp>
      <p:sp>
        <p:nvSpPr>
          <p:cNvPr id="76803" name="AutoShape 3" descr="Blue tissue paper"/>
          <p:cNvSpPr>
            <a:spLocks noChangeArrowheads="1"/>
          </p:cNvSpPr>
          <p:nvPr/>
        </p:nvSpPr>
        <p:spPr bwMode="auto">
          <a:xfrm>
            <a:off x="3124203" y="2286001"/>
            <a:ext cx="2160383" cy="408623"/>
          </a:xfrm>
          <a:prstGeom prst="flowChartAlternateProcess">
            <a:avLst/>
          </a:prstGeom>
          <a:solidFill>
            <a:srgbClr val="FFFF00"/>
          </a:solidFill>
          <a:ln w="9525">
            <a:solidFill>
              <a:schemeClr val="tx1"/>
            </a:solidFill>
            <a:miter lim="800000"/>
            <a:headEnd/>
            <a:tailEnd/>
          </a:ln>
          <a:effectLst/>
        </p:spPr>
        <p:txBody>
          <a:bodyPr wrap="none" anchor="ctr">
            <a:spAutoFit/>
          </a:bodyPr>
          <a:lstStyle/>
          <a:p>
            <a:pPr algn="ctr">
              <a:spcBef>
                <a:spcPct val="0"/>
              </a:spcBef>
            </a:pPr>
            <a:r>
              <a:rPr lang="en-US" dirty="0">
                <a:latin typeface="Arial Black" pitchFamily="34" charset="0"/>
              </a:rPr>
              <a:t>Local Suppliers</a:t>
            </a:r>
          </a:p>
        </p:txBody>
      </p:sp>
      <p:sp>
        <p:nvSpPr>
          <p:cNvPr id="76804" name="AutoShape 4" descr="Blue tissue paper"/>
          <p:cNvSpPr>
            <a:spLocks noChangeArrowheads="1"/>
          </p:cNvSpPr>
          <p:nvPr/>
        </p:nvSpPr>
        <p:spPr bwMode="auto">
          <a:xfrm>
            <a:off x="5562600" y="3657600"/>
            <a:ext cx="2209800" cy="762000"/>
          </a:xfrm>
          <a:prstGeom prst="flowChartAlternateProcess">
            <a:avLst/>
          </a:prstGeom>
          <a:blipFill dpi="0" rotWithShape="0">
            <a:blip r:embed="rId3" cstate="print"/>
            <a:srcRect/>
            <a:tile tx="0" ty="0" sx="100000" sy="100000" flip="none" algn="tl"/>
          </a:blipFill>
          <a:ln w="9525">
            <a:solidFill>
              <a:schemeClr val="tx1"/>
            </a:solidFill>
            <a:miter lim="800000"/>
            <a:headEnd/>
            <a:tailEnd/>
          </a:ln>
          <a:effectLst/>
        </p:spPr>
        <p:txBody>
          <a:bodyPr wrap="none" anchor="ctr"/>
          <a:lstStyle/>
          <a:p>
            <a:pPr algn="ctr">
              <a:spcBef>
                <a:spcPct val="0"/>
              </a:spcBef>
            </a:pPr>
            <a:r>
              <a:rPr lang="en-US" dirty="0">
                <a:latin typeface="Arial Black" pitchFamily="34" charset="0"/>
              </a:rPr>
              <a:t>JTC &amp; Other</a:t>
            </a:r>
          </a:p>
          <a:p>
            <a:pPr algn="ctr">
              <a:spcBef>
                <a:spcPct val="0"/>
              </a:spcBef>
            </a:pPr>
            <a:r>
              <a:rPr lang="en-US" dirty="0">
                <a:latin typeface="Arial Black" pitchFamily="34" charset="0"/>
              </a:rPr>
              <a:t>Applicators</a:t>
            </a:r>
          </a:p>
        </p:txBody>
      </p:sp>
      <p:sp>
        <p:nvSpPr>
          <p:cNvPr id="76805" name="AutoShape 5" descr="Blue tissue paper"/>
          <p:cNvSpPr>
            <a:spLocks noChangeArrowheads="1"/>
          </p:cNvSpPr>
          <p:nvPr/>
        </p:nvSpPr>
        <p:spPr bwMode="auto">
          <a:xfrm>
            <a:off x="2895600" y="3657600"/>
            <a:ext cx="2514600" cy="762000"/>
          </a:xfrm>
          <a:prstGeom prst="flowChartAlternateProcess">
            <a:avLst/>
          </a:prstGeom>
          <a:solidFill>
            <a:srgbClr val="FFFF00"/>
          </a:solidFill>
          <a:ln w="9525">
            <a:solidFill>
              <a:schemeClr val="tx1"/>
            </a:solidFill>
            <a:miter lim="800000"/>
            <a:headEnd/>
            <a:tailEnd/>
          </a:ln>
          <a:effectLst/>
        </p:spPr>
        <p:txBody>
          <a:bodyPr wrap="none" anchor="ctr"/>
          <a:lstStyle/>
          <a:p>
            <a:pPr algn="ctr">
              <a:spcBef>
                <a:spcPct val="0"/>
              </a:spcBef>
            </a:pPr>
            <a:r>
              <a:rPr lang="en-US" dirty="0" err="1">
                <a:latin typeface="Arial Black" pitchFamily="34" charset="0"/>
              </a:rPr>
              <a:t>Piasa</a:t>
            </a:r>
            <a:r>
              <a:rPr lang="en-US" dirty="0">
                <a:latin typeface="Arial Black" pitchFamily="34" charset="0"/>
              </a:rPr>
              <a:t> </a:t>
            </a:r>
            <a:br>
              <a:rPr lang="en-US" dirty="0">
                <a:latin typeface="Arial Black" pitchFamily="34" charset="0"/>
              </a:rPr>
            </a:br>
            <a:r>
              <a:rPr lang="en-US" dirty="0">
                <a:latin typeface="Arial Black" pitchFamily="34" charset="0"/>
              </a:rPr>
              <a:t>(Dominant)</a:t>
            </a:r>
          </a:p>
        </p:txBody>
      </p:sp>
      <p:sp>
        <p:nvSpPr>
          <p:cNvPr id="76806" name="Line 6"/>
          <p:cNvSpPr>
            <a:spLocks noChangeShapeType="1"/>
          </p:cNvSpPr>
          <p:nvPr/>
        </p:nvSpPr>
        <p:spPr bwMode="auto">
          <a:xfrm flipH="1" flipV="1">
            <a:off x="4495800" y="4495800"/>
            <a:ext cx="1295400" cy="762000"/>
          </a:xfrm>
          <a:prstGeom prst="line">
            <a:avLst/>
          </a:prstGeom>
          <a:noFill/>
          <a:ln w="38100">
            <a:solidFill>
              <a:srgbClr val="339933"/>
            </a:solidFill>
            <a:round/>
            <a:headEnd type="triangle" w="med" len="med"/>
            <a:tailEnd/>
          </a:ln>
          <a:effectLst/>
        </p:spPr>
        <p:txBody>
          <a:bodyPr wrap="none" anchor="ctr"/>
          <a:lstStyle/>
          <a:p>
            <a:endParaRPr lang="en-US"/>
          </a:p>
        </p:txBody>
      </p:sp>
      <p:sp>
        <p:nvSpPr>
          <p:cNvPr id="76807" name="Line 7"/>
          <p:cNvSpPr>
            <a:spLocks noChangeShapeType="1"/>
          </p:cNvSpPr>
          <p:nvPr/>
        </p:nvSpPr>
        <p:spPr bwMode="auto">
          <a:xfrm>
            <a:off x="4724400" y="2819401"/>
            <a:ext cx="1219200" cy="762000"/>
          </a:xfrm>
          <a:prstGeom prst="line">
            <a:avLst/>
          </a:prstGeom>
          <a:noFill/>
          <a:ln w="38100">
            <a:solidFill>
              <a:srgbClr val="FF0000"/>
            </a:solidFill>
            <a:prstDash val="dash"/>
            <a:round/>
            <a:headEnd/>
            <a:tailEnd type="triangle" w="med" len="med"/>
          </a:ln>
          <a:effectLst/>
        </p:spPr>
        <p:txBody>
          <a:bodyPr wrap="none" anchor="ctr"/>
          <a:lstStyle/>
          <a:p>
            <a:endParaRPr lang="en-US"/>
          </a:p>
        </p:txBody>
      </p:sp>
      <p:sp>
        <p:nvSpPr>
          <p:cNvPr id="76808" name="AutoShape 8" descr="Blue tissue paper"/>
          <p:cNvSpPr>
            <a:spLocks noChangeArrowheads="1"/>
          </p:cNvSpPr>
          <p:nvPr/>
        </p:nvSpPr>
        <p:spPr bwMode="auto">
          <a:xfrm>
            <a:off x="5334000" y="5334000"/>
            <a:ext cx="2514600" cy="762000"/>
          </a:xfrm>
          <a:prstGeom prst="flowChartAlternateProcess">
            <a:avLst/>
          </a:prstGeom>
          <a:blipFill dpi="0" rotWithShape="0">
            <a:blip r:embed="rId3" cstate="print"/>
            <a:srcRect/>
            <a:tile tx="0" ty="0" sx="100000" sy="100000" flip="none" algn="tl"/>
          </a:blipFill>
          <a:ln w="9525">
            <a:solidFill>
              <a:schemeClr val="tx1"/>
            </a:solidFill>
            <a:miter lim="800000"/>
            <a:headEnd/>
            <a:tailEnd/>
          </a:ln>
          <a:effectLst/>
        </p:spPr>
        <p:txBody>
          <a:bodyPr wrap="none" anchor="ctr"/>
          <a:lstStyle/>
          <a:p>
            <a:pPr algn="ctr">
              <a:spcBef>
                <a:spcPct val="0"/>
              </a:spcBef>
            </a:pPr>
            <a:r>
              <a:rPr lang="en-US" dirty="0">
                <a:latin typeface="Arial Black" pitchFamily="34" charset="0"/>
              </a:rPr>
              <a:t>Municipalities</a:t>
            </a:r>
          </a:p>
        </p:txBody>
      </p:sp>
      <p:sp>
        <p:nvSpPr>
          <p:cNvPr id="76809" name="Line 9"/>
          <p:cNvSpPr>
            <a:spLocks noChangeShapeType="1"/>
          </p:cNvSpPr>
          <p:nvPr/>
        </p:nvSpPr>
        <p:spPr bwMode="auto">
          <a:xfrm flipH="1">
            <a:off x="4191000" y="2883832"/>
            <a:ext cx="0" cy="762000"/>
          </a:xfrm>
          <a:prstGeom prst="line">
            <a:avLst/>
          </a:prstGeom>
          <a:noFill/>
          <a:ln w="38100">
            <a:solidFill>
              <a:srgbClr val="339933"/>
            </a:solidFill>
            <a:round/>
            <a:headEnd/>
            <a:tailEnd type="triangle" w="med" len="med"/>
          </a:ln>
          <a:effectLst/>
        </p:spPr>
        <p:txBody>
          <a:bodyPr wrap="none" anchor="ctr"/>
          <a:lstStyle/>
          <a:p>
            <a:endParaRPr lang="en-US"/>
          </a:p>
        </p:txBody>
      </p:sp>
      <p:sp>
        <p:nvSpPr>
          <p:cNvPr id="76810" name="Line 10"/>
          <p:cNvSpPr>
            <a:spLocks noChangeShapeType="1"/>
          </p:cNvSpPr>
          <p:nvPr/>
        </p:nvSpPr>
        <p:spPr bwMode="auto">
          <a:xfrm flipH="1">
            <a:off x="7543800" y="4495800"/>
            <a:ext cx="1143000" cy="762000"/>
          </a:xfrm>
          <a:prstGeom prst="line">
            <a:avLst/>
          </a:prstGeom>
          <a:noFill/>
          <a:ln w="38100">
            <a:solidFill>
              <a:srgbClr val="00B050"/>
            </a:solidFill>
            <a:round/>
            <a:headEnd/>
            <a:tailEnd type="triangle" w="med" len="med"/>
          </a:ln>
          <a:effectLst/>
        </p:spPr>
        <p:txBody>
          <a:bodyPr wrap="none" anchor="ctr"/>
          <a:lstStyle/>
          <a:p>
            <a:endParaRPr lang="en-US">
              <a:ln>
                <a:solidFill>
                  <a:srgbClr val="92D050"/>
                </a:solidFill>
              </a:ln>
            </a:endParaRPr>
          </a:p>
        </p:txBody>
      </p:sp>
      <p:sp>
        <p:nvSpPr>
          <p:cNvPr id="76811" name="AutoShape 11" descr="Blue tissue paper"/>
          <p:cNvSpPr>
            <a:spLocks noChangeArrowheads="1"/>
          </p:cNvSpPr>
          <p:nvPr/>
        </p:nvSpPr>
        <p:spPr bwMode="auto">
          <a:xfrm>
            <a:off x="5410200" y="2209801"/>
            <a:ext cx="2438400" cy="533401"/>
          </a:xfrm>
          <a:prstGeom prst="flowChartAlternateProcess">
            <a:avLst/>
          </a:prstGeom>
          <a:blipFill dpi="0" rotWithShape="0">
            <a:blip r:embed="rId3" cstate="print"/>
            <a:srcRect/>
            <a:tile tx="0" ty="0" sx="100000" sy="100000" flip="none" algn="tl"/>
          </a:blipFill>
          <a:ln w="9525">
            <a:solidFill>
              <a:schemeClr val="tx1"/>
            </a:solidFill>
            <a:miter lim="800000"/>
            <a:headEnd/>
            <a:tailEnd/>
          </a:ln>
          <a:effectLst/>
        </p:spPr>
        <p:txBody>
          <a:bodyPr wrap="none" anchor="ctr"/>
          <a:lstStyle/>
          <a:p>
            <a:pPr algn="ctr">
              <a:spcBef>
                <a:spcPct val="0"/>
              </a:spcBef>
            </a:pPr>
            <a:r>
              <a:rPr lang="en-US" dirty="0">
                <a:latin typeface="Arial Black" pitchFamily="34" charset="0"/>
              </a:rPr>
              <a:t>Distant Suppliers</a:t>
            </a:r>
          </a:p>
        </p:txBody>
      </p:sp>
      <p:sp>
        <p:nvSpPr>
          <p:cNvPr id="76812" name="Line 12"/>
          <p:cNvSpPr>
            <a:spLocks noChangeShapeType="1"/>
          </p:cNvSpPr>
          <p:nvPr/>
        </p:nvSpPr>
        <p:spPr bwMode="auto">
          <a:xfrm flipH="1">
            <a:off x="6553200" y="2819400"/>
            <a:ext cx="0" cy="762000"/>
          </a:xfrm>
          <a:prstGeom prst="line">
            <a:avLst/>
          </a:prstGeom>
          <a:noFill/>
          <a:ln w="38100">
            <a:solidFill>
              <a:srgbClr val="339933"/>
            </a:solidFill>
            <a:round/>
            <a:headEnd/>
            <a:tailEnd type="triangle" w="med" len="med"/>
          </a:ln>
          <a:effectLst/>
        </p:spPr>
        <p:txBody>
          <a:bodyPr wrap="none" anchor="ctr"/>
          <a:lstStyle/>
          <a:p>
            <a:endParaRPr lang="en-US"/>
          </a:p>
        </p:txBody>
      </p:sp>
      <p:sp>
        <p:nvSpPr>
          <p:cNvPr id="76813" name="Text Box 13"/>
          <p:cNvSpPr txBox="1">
            <a:spLocks noChangeArrowheads="1"/>
          </p:cNvSpPr>
          <p:nvPr/>
        </p:nvSpPr>
        <p:spPr bwMode="auto">
          <a:xfrm>
            <a:off x="1665687" y="2166170"/>
            <a:ext cx="1066800" cy="674031"/>
          </a:xfrm>
          <a:prstGeom prst="rect">
            <a:avLst/>
          </a:prstGeom>
          <a:noFill/>
          <a:ln w="9525">
            <a:noFill/>
            <a:miter lim="800000"/>
            <a:headEnd/>
            <a:tailEnd/>
          </a:ln>
          <a:effectLst/>
        </p:spPr>
        <p:txBody>
          <a:bodyPr wrap="square">
            <a:spAutoFit/>
          </a:bodyPr>
          <a:lstStyle/>
          <a:p>
            <a:pPr algn="ctr">
              <a:spcBef>
                <a:spcPct val="10000"/>
              </a:spcBef>
            </a:pPr>
            <a:r>
              <a:rPr lang="en-US" b="1" dirty="0">
                <a:latin typeface="Arial" charset="0"/>
              </a:rPr>
              <a:t>Asphalt</a:t>
            </a:r>
          </a:p>
          <a:p>
            <a:pPr algn="ctr">
              <a:spcBef>
                <a:spcPct val="10000"/>
              </a:spcBef>
            </a:pPr>
            <a:r>
              <a:rPr lang="en-US" b="1" dirty="0">
                <a:latin typeface="Arial" charset="0"/>
              </a:rPr>
              <a:t>Market</a:t>
            </a:r>
            <a:endParaRPr lang="en-US" dirty="0"/>
          </a:p>
        </p:txBody>
      </p:sp>
      <p:sp>
        <p:nvSpPr>
          <p:cNvPr id="76814" name="Text Box 14"/>
          <p:cNvSpPr txBox="1">
            <a:spLocks noChangeArrowheads="1"/>
          </p:cNvSpPr>
          <p:nvPr/>
        </p:nvSpPr>
        <p:spPr bwMode="auto">
          <a:xfrm>
            <a:off x="1536085" y="3701585"/>
            <a:ext cx="1326004" cy="674031"/>
          </a:xfrm>
          <a:prstGeom prst="rect">
            <a:avLst/>
          </a:prstGeom>
          <a:noFill/>
          <a:ln w="9525">
            <a:noFill/>
            <a:miter lim="800000"/>
            <a:headEnd/>
            <a:tailEnd/>
          </a:ln>
          <a:effectLst/>
        </p:spPr>
        <p:txBody>
          <a:bodyPr wrap="none">
            <a:spAutoFit/>
          </a:bodyPr>
          <a:lstStyle/>
          <a:p>
            <a:pPr algn="ctr">
              <a:spcBef>
                <a:spcPct val="10000"/>
              </a:spcBef>
            </a:pPr>
            <a:r>
              <a:rPr lang="en-US" b="1" dirty="0">
                <a:latin typeface="Arial" charset="0"/>
              </a:rPr>
              <a:t>Applicator</a:t>
            </a:r>
          </a:p>
          <a:p>
            <a:pPr algn="ctr">
              <a:spcBef>
                <a:spcPct val="10000"/>
              </a:spcBef>
            </a:pPr>
            <a:r>
              <a:rPr lang="en-US" b="1" dirty="0">
                <a:latin typeface="Arial" charset="0"/>
              </a:rPr>
              <a:t>Market</a:t>
            </a:r>
          </a:p>
        </p:txBody>
      </p:sp>
      <p:sp>
        <p:nvSpPr>
          <p:cNvPr id="18" name="AutoShape 4" descr="Blue tissue paper"/>
          <p:cNvSpPr>
            <a:spLocks noChangeArrowheads="1"/>
          </p:cNvSpPr>
          <p:nvPr/>
        </p:nvSpPr>
        <p:spPr bwMode="auto">
          <a:xfrm>
            <a:off x="7924800" y="3657600"/>
            <a:ext cx="2590800" cy="762000"/>
          </a:xfrm>
          <a:prstGeom prst="flowChartAlternateProcess">
            <a:avLst/>
          </a:prstGeom>
          <a:blipFill dpi="0" rotWithShape="0">
            <a:blip r:embed="rId3" cstate="print"/>
            <a:srcRect/>
            <a:tile tx="0" ty="0" sx="100000" sy="100000" flip="none" algn="tl"/>
          </a:blipFill>
          <a:ln w="9525">
            <a:solidFill>
              <a:schemeClr val="tx1"/>
            </a:solidFill>
            <a:miter lim="800000"/>
            <a:headEnd/>
            <a:tailEnd/>
          </a:ln>
          <a:effectLst/>
        </p:spPr>
        <p:txBody>
          <a:bodyPr wrap="none" anchor="ctr"/>
          <a:lstStyle/>
          <a:p>
            <a:pPr algn="ctr">
              <a:spcBef>
                <a:spcPct val="0"/>
              </a:spcBef>
            </a:pPr>
            <a:r>
              <a:rPr lang="en-US" dirty="0">
                <a:latin typeface="Arial Black" pitchFamily="34" charset="0"/>
              </a:rPr>
              <a:t>Other Products </a:t>
            </a:r>
            <a:br>
              <a:rPr lang="en-US" dirty="0">
                <a:latin typeface="Arial Black" pitchFamily="34" charset="0"/>
              </a:rPr>
            </a:br>
            <a:r>
              <a:rPr lang="en-US" dirty="0">
                <a:latin typeface="Arial Black" pitchFamily="34" charset="0"/>
              </a:rPr>
              <a:t>(if any)</a:t>
            </a:r>
          </a:p>
        </p:txBody>
      </p:sp>
      <p:sp>
        <p:nvSpPr>
          <p:cNvPr id="19" name="Line 12"/>
          <p:cNvSpPr>
            <a:spLocks noChangeShapeType="1"/>
          </p:cNvSpPr>
          <p:nvPr/>
        </p:nvSpPr>
        <p:spPr bwMode="auto">
          <a:xfrm flipH="1">
            <a:off x="6629400" y="4495800"/>
            <a:ext cx="0" cy="822960"/>
          </a:xfrm>
          <a:prstGeom prst="line">
            <a:avLst/>
          </a:prstGeom>
          <a:ln w="38100">
            <a:solidFill>
              <a:srgbClr val="FFC000"/>
            </a:solidFill>
            <a:headEnd/>
            <a:tailEnd type="triangle" w="med" len="med"/>
          </a:ln>
        </p:spPr>
        <p:style>
          <a:lnRef idx="1">
            <a:schemeClr val="accent2"/>
          </a:lnRef>
          <a:fillRef idx="0">
            <a:schemeClr val="accent2"/>
          </a:fillRef>
          <a:effectRef idx="0">
            <a:schemeClr val="accent2"/>
          </a:effectRef>
          <a:fontRef idx="minor">
            <a:schemeClr val="tx1"/>
          </a:fontRef>
        </p:style>
        <p:txBody>
          <a:bodyPr wrap="none" anchor="ctr"/>
          <a:lstStyle/>
          <a:p>
            <a:endParaRPr lang="en-US" dirty="0">
              <a:ln w="18000">
                <a:solidFill>
                  <a:schemeClr val="accent2">
                    <a:satMod val="140000"/>
                  </a:schemeClr>
                </a:solidFill>
                <a:prstDash val="solid"/>
                <a:miter lim="800000"/>
              </a:ln>
              <a:solidFill>
                <a:srgbClr val="FF3300"/>
              </a:solidFill>
              <a:effectLst>
                <a:outerShdw blurRad="25500" dist="23000" dir="7020000" algn="tl">
                  <a:srgbClr val="000000">
                    <a:alpha val="50000"/>
                  </a:srgbClr>
                </a:outerShdw>
              </a:effectLst>
            </a:endParaRPr>
          </a:p>
        </p:txBody>
      </p:sp>
      <p:sp>
        <p:nvSpPr>
          <p:cNvPr id="20" name="AutoShape 11" descr="Blue tissue paper"/>
          <p:cNvSpPr>
            <a:spLocks noChangeArrowheads="1"/>
          </p:cNvSpPr>
          <p:nvPr/>
        </p:nvSpPr>
        <p:spPr bwMode="auto">
          <a:xfrm>
            <a:off x="8142514" y="2034571"/>
            <a:ext cx="2362200" cy="937231"/>
          </a:xfrm>
          <a:prstGeom prst="flowChartAlternateProcess">
            <a:avLst/>
          </a:prstGeom>
          <a:blipFill dpi="0" rotWithShape="0">
            <a:blip r:embed="rId3" cstate="print"/>
            <a:srcRect/>
            <a:tile tx="0" ty="0" sx="100000" sy="100000" flip="none" algn="tl"/>
          </a:blipFill>
          <a:ln w="9525">
            <a:solidFill>
              <a:schemeClr val="tx1"/>
            </a:solidFill>
            <a:miter lim="800000"/>
            <a:headEnd/>
            <a:tailEnd/>
          </a:ln>
          <a:effectLst/>
        </p:spPr>
        <p:txBody>
          <a:bodyPr wrap="none" anchor="ctr"/>
          <a:lstStyle/>
          <a:p>
            <a:pPr algn="ctr">
              <a:spcBef>
                <a:spcPct val="0"/>
              </a:spcBef>
            </a:pPr>
            <a:r>
              <a:rPr lang="en-US" dirty="0">
                <a:latin typeface="Arial Black" pitchFamily="34" charset="0"/>
              </a:rPr>
              <a:t>Non-excluded</a:t>
            </a:r>
          </a:p>
          <a:p>
            <a:pPr algn="ctr">
              <a:spcBef>
                <a:spcPct val="0"/>
              </a:spcBef>
            </a:pPr>
            <a:r>
              <a:rPr lang="en-US" dirty="0">
                <a:latin typeface="Arial Black" pitchFamily="34" charset="0"/>
              </a:rPr>
              <a:t>Local Suppliers </a:t>
            </a:r>
          </a:p>
          <a:p>
            <a:pPr algn="ctr">
              <a:spcBef>
                <a:spcPct val="0"/>
              </a:spcBef>
            </a:pPr>
            <a:r>
              <a:rPr lang="en-US" dirty="0">
                <a:latin typeface="Arial Black" pitchFamily="34" charset="0"/>
              </a:rPr>
              <a:t>(if any)</a:t>
            </a:r>
          </a:p>
        </p:txBody>
      </p:sp>
      <p:sp>
        <p:nvSpPr>
          <p:cNvPr id="21" name="Line 10"/>
          <p:cNvSpPr>
            <a:spLocks noChangeShapeType="1"/>
          </p:cNvSpPr>
          <p:nvPr/>
        </p:nvSpPr>
        <p:spPr bwMode="auto">
          <a:xfrm flipH="1">
            <a:off x="7162800" y="2895600"/>
            <a:ext cx="1371600" cy="685800"/>
          </a:xfrm>
          <a:prstGeom prst="line">
            <a:avLst/>
          </a:prstGeom>
          <a:noFill/>
          <a:ln w="38100">
            <a:solidFill>
              <a:srgbClr val="00B050"/>
            </a:solidFill>
            <a:round/>
            <a:headEnd/>
            <a:tailEnd type="triangle" w="med" len="med"/>
          </a:ln>
          <a:effectLst/>
        </p:spPr>
        <p:txBody>
          <a:bodyPr wrap="none" anchor="ctr"/>
          <a:lstStyle/>
          <a:p>
            <a:endParaRPr lang="en-US">
              <a:ln>
                <a:solidFill>
                  <a:srgbClr val="92D050"/>
                </a:solidFill>
              </a:ln>
            </a:endParaRPr>
          </a:p>
        </p:txBody>
      </p:sp>
      <p:sp>
        <p:nvSpPr>
          <p:cNvPr id="2" name="TextBox 1"/>
          <p:cNvSpPr txBox="1"/>
          <p:nvPr/>
        </p:nvSpPr>
        <p:spPr>
          <a:xfrm>
            <a:off x="1875064" y="1246825"/>
            <a:ext cx="7108680" cy="646331"/>
          </a:xfrm>
          <a:prstGeom prst="rect">
            <a:avLst/>
          </a:prstGeom>
          <a:solidFill>
            <a:srgbClr val="FFFF00"/>
          </a:solidFill>
          <a:ln w="38100">
            <a:solidFill>
              <a:srgbClr val="C00000"/>
            </a:solidFill>
          </a:ln>
        </p:spPr>
        <p:txBody>
          <a:bodyPr wrap="square" rtlCol="0">
            <a:spAutoFit/>
          </a:bodyPr>
          <a:lstStyle/>
          <a:p>
            <a:pPr algn="ctr"/>
            <a:r>
              <a:rPr lang="en-US" b="1" i="1" dirty="0">
                <a:solidFill>
                  <a:srgbClr val="C00000"/>
                </a:solidFill>
              </a:rPr>
              <a:t>Assume now that </a:t>
            </a:r>
            <a:r>
              <a:rPr lang="en-US" b="1" i="1" dirty="0" err="1">
                <a:solidFill>
                  <a:srgbClr val="C00000"/>
                </a:solidFill>
              </a:rPr>
              <a:t>Piasa</a:t>
            </a:r>
            <a:r>
              <a:rPr lang="en-US" b="1" i="1" dirty="0">
                <a:solidFill>
                  <a:srgbClr val="C00000"/>
                </a:solidFill>
              </a:rPr>
              <a:t> is a single dominant firm </a:t>
            </a:r>
            <a:br>
              <a:rPr lang="en-US" b="1" i="1" dirty="0">
                <a:solidFill>
                  <a:srgbClr val="C00000"/>
                </a:solidFill>
              </a:rPr>
            </a:br>
            <a:r>
              <a:rPr lang="en-US" b="1" i="1" dirty="0">
                <a:solidFill>
                  <a:srgbClr val="C00000"/>
                </a:solidFill>
              </a:rPr>
              <a:t>attempting to destroy or slow an entrant</a:t>
            </a:r>
            <a:endParaRPr lang="en-US" dirty="0"/>
          </a:p>
        </p:txBody>
      </p:sp>
    </p:spTree>
    <p:extLst>
      <p:ext uri="{BB962C8B-B14F-4D97-AF65-F5344CB8AC3E}">
        <p14:creationId xmlns:p14="http://schemas.microsoft.com/office/powerpoint/2010/main" val="18853220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C4EC25-EDDC-42B6-8F86-6CAA02949860}"/>
              </a:ext>
            </a:extLst>
          </p:cNvPr>
          <p:cNvSpPr>
            <a:spLocks noGrp="1"/>
          </p:cNvSpPr>
          <p:nvPr>
            <p:ph type="title"/>
          </p:nvPr>
        </p:nvSpPr>
        <p:spPr>
          <a:xfrm>
            <a:off x="673813" y="117475"/>
            <a:ext cx="10515600" cy="1325563"/>
          </a:xfrm>
        </p:spPr>
        <p:txBody>
          <a:bodyPr/>
          <a:lstStyle/>
          <a:p>
            <a:r>
              <a:rPr lang="en-US" dirty="0"/>
              <a:t>Competitive Harm Analysis: Input Foreclosure</a:t>
            </a:r>
          </a:p>
        </p:txBody>
      </p:sp>
      <p:sp>
        <p:nvSpPr>
          <p:cNvPr id="3" name="Content Placeholder 2">
            <a:extLst>
              <a:ext uri="{FF2B5EF4-FFF2-40B4-BE49-F238E27FC236}">
                <a16:creationId xmlns:a16="http://schemas.microsoft.com/office/drawing/2014/main" id="{068AA544-6A3E-4243-BF14-B05DBD98BA71}"/>
              </a:ext>
            </a:extLst>
          </p:cNvPr>
          <p:cNvSpPr>
            <a:spLocks noGrp="1"/>
          </p:cNvSpPr>
          <p:nvPr>
            <p:ph idx="1"/>
          </p:nvPr>
        </p:nvSpPr>
        <p:spPr>
          <a:xfrm>
            <a:off x="356226" y="1418599"/>
            <a:ext cx="10226156" cy="4776717"/>
          </a:xfrm>
        </p:spPr>
        <p:txBody>
          <a:bodyPr>
            <a:normAutofit fontScale="92500" lnSpcReduction="10000"/>
          </a:bodyPr>
          <a:lstStyle/>
          <a:p>
            <a:r>
              <a:rPr lang="en-US" dirty="0"/>
              <a:t>ED cases often apply to distributor exclusives</a:t>
            </a:r>
          </a:p>
          <a:p>
            <a:pPr lvl="1"/>
            <a:r>
              <a:rPr lang="en-US" dirty="0">
                <a:solidFill>
                  <a:srgbClr val="C00000"/>
                </a:solidFill>
              </a:rPr>
              <a:t>Key point: Distributors can be viewed as </a:t>
            </a:r>
            <a:r>
              <a:rPr lang="en-US" i="1" dirty="0">
                <a:solidFill>
                  <a:srgbClr val="C00000"/>
                </a:solidFill>
              </a:rPr>
              <a:t>input</a:t>
            </a:r>
            <a:r>
              <a:rPr lang="en-US" dirty="0">
                <a:solidFill>
                  <a:srgbClr val="C00000"/>
                </a:solidFill>
              </a:rPr>
              <a:t> suppliers </a:t>
            </a:r>
          </a:p>
          <a:p>
            <a:pPr lvl="1"/>
            <a:r>
              <a:rPr lang="en-US" dirty="0"/>
              <a:t>Distributor Input is “distribution services”</a:t>
            </a:r>
          </a:p>
          <a:p>
            <a:r>
              <a:rPr lang="en-US" dirty="0"/>
              <a:t>RRC analysis beyond simple foreclosure rate</a:t>
            </a:r>
          </a:p>
          <a:p>
            <a:pPr lvl="1"/>
            <a:r>
              <a:rPr lang="en-US" dirty="0"/>
              <a:t>Impact better measured by cost increase, not just the fraction of suppliers foreclosed from selling to the rivals by the foreclosure </a:t>
            </a:r>
          </a:p>
          <a:p>
            <a:pPr lvl="1"/>
            <a:r>
              <a:rPr lang="en-US" dirty="0">
                <a:solidFill>
                  <a:srgbClr val="C00000"/>
                </a:solidFill>
              </a:rPr>
              <a:t>Key question: To what extent are the rivals’ costs raised?</a:t>
            </a:r>
          </a:p>
          <a:p>
            <a:pPr lvl="1"/>
            <a:r>
              <a:rPr lang="en-US" dirty="0">
                <a:solidFill>
                  <a:srgbClr val="0070C0"/>
                </a:solidFill>
              </a:rPr>
              <a:t>Foreclosure “rate” can over-estimate or under-estimate cost increase</a:t>
            </a:r>
          </a:p>
          <a:p>
            <a:pPr lvl="2"/>
            <a:r>
              <a:rPr lang="en-US" dirty="0">
                <a:solidFill>
                  <a:srgbClr val="C00000"/>
                </a:solidFill>
              </a:rPr>
              <a:t>Suppose that rival can engage in efficient “direct distribution” itself. </a:t>
            </a:r>
            <a:br>
              <a:rPr lang="en-US" dirty="0">
                <a:solidFill>
                  <a:srgbClr val="C00000"/>
                </a:solidFill>
              </a:rPr>
            </a:br>
            <a:r>
              <a:rPr lang="en-US" dirty="0">
                <a:solidFill>
                  <a:srgbClr val="C00000"/>
                </a:solidFill>
              </a:rPr>
              <a:t>Then perhaps no </a:t>
            </a:r>
            <a:r>
              <a:rPr lang="en-US" dirty="0" err="1">
                <a:solidFill>
                  <a:srgbClr val="C00000"/>
                </a:solidFill>
              </a:rPr>
              <a:t>RRC</a:t>
            </a:r>
            <a:r>
              <a:rPr lang="en-US" dirty="0">
                <a:solidFill>
                  <a:srgbClr val="C00000"/>
                </a:solidFill>
              </a:rPr>
              <a:t> even if foreclosure rate is very high.</a:t>
            </a:r>
          </a:p>
          <a:p>
            <a:pPr lvl="2"/>
            <a:r>
              <a:rPr lang="en-US" dirty="0"/>
              <a:t>Alternatively, suppose that rival needs access to a number of key distributors. </a:t>
            </a:r>
            <a:br>
              <a:rPr lang="en-US" dirty="0"/>
            </a:br>
            <a:r>
              <a:rPr lang="en-US" dirty="0"/>
              <a:t>Then a moderate foreclosure rate could still involve large RRC </a:t>
            </a:r>
          </a:p>
          <a:p>
            <a:pPr lvl="1"/>
            <a:r>
              <a:rPr lang="en-US" dirty="0"/>
              <a:t>Analysis also must take into account competition (and pricing constraints) </a:t>
            </a:r>
            <a:br>
              <a:rPr lang="en-US" dirty="0"/>
            </a:br>
            <a:r>
              <a:rPr lang="en-US" dirty="0"/>
              <a:t>from non-foreclosed competitors</a:t>
            </a:r>
          </a:p>
          <a:p>
            <a:pPr lvl="1"/>
            <a:r>
              <a:rPr lang="en-US" i="1" dirty="0">
                <a:solidFill>
                  <a:srgbClr val="C00000"/>
                </a:solidFill>
              </a:rPr>
              <a:t>Unlike predatory pricing, ED recoupment is simultaneous</a:t>
            </a:r>
          </a:p>
        </p:txBody>
      </p:sp>
      <p:sp>
        <p:nvSpPr>
          <p:cNvPr id="4" name="Slide Number Placeholder 3">
            <a:extLst>
              <a:ext uri="{FF2B5EF4-FFF2-40B4-BE49-F238E27FC236}">
                <a16:creationId xmlns:a16="http://schemas.microsoft.com/office/drawing/2014/main" id="{A8D7CA76-A494-418F-90FF-9899172682C8}"/>
              </a:ext>
            </a:extLst>
          </p:cNvPr>
          <p:cNvSpPr>
            <a:spLocks noGrp="1"/>
          </p:cNvSpPr>
          <p:nvPr>
            <p:ph type="sldNum" sz="quarter" idx="12"/>
          </p:nvPr>
        </p:nvSpPr>
        <p:spPr/>
        <p:txBody>
          <a:bodyPr/>
          <a:lstStyle/>
          <a:p>
            <a:fld id="{AED887C7-F0E8-4606-A69D-D8C14AD94506}" type="slidenum">
              <a:rPr lang="en-US" smtClean="0"/>
              <a:t>18</a:t>
            </a:fld>
            <a:endParaRPr lang="en-US"/>
          </a:p>
        </p:txBody>
      </p:sp>
      <p:sp>
        <p:nvSpPr>
          <p:cNvPr id="5" name="TextBox 4">
            <a:extLst>
              <a:ext uri="{FF2B5EF4-FFF2-40B4-BE49-F238E27FC236}">
                <a16:creationId xmlns:a16="http://schemas.microsoft.com/office/drawing/2014/main" id="{9F5AABB7-B8A4-419A-8BA4-1AE11CD7B46A}"/>
              </a:ext>
            </a:extLst>
          </p:cNvPr>
          <p:cNvSpPr txBox="1"/>
          <p:nvPr/>
        </p:nvSpPr>
        <p:spPr>
          <a:xfrm>
            <a:off x="8439150" y="1051115"/>
            <a:ext cx="3552825" cy="1323439"/>
          </a:xfrm>
          <a:prstGeom prst="rect">
            <a:avLst/>
          </a:prstGeom>
          <a:noFill/>
          <a:ln w="38100">
            <a:solidFill>
              <a:srgbClr val="0070C0"/>
            </a:solidFill>
          </a:ln>
        </p:spPr>
        <p:txBody>
          <a:bodyPr wrap="square" rtlCol="0">
            <a:spAutoFit/>
          </a:bodyPr>
          <a:lstStyle/>
          <a:p>
            <a:r>
              <a:rPr lang="en-US" sz="1600" b="1" i="1" dirty="0">
                <a:solidFill>
                  <a:srgbClr val="0070C0"/>
                </a:solidFill>
              </a:rPr>
              <a:t>Sylvania </a:t>
            </a:r>
            <a:r>
              <a:rPr lang="en-US" sz="1600" b="1" dirty="0">
                <a:solidFill>
                  <a:srgbClr val="0070C0"/>
                </a:solidFill>
              </a:rPr>
              <a:t>(n.24): Manufacturer is likely to view the difference between the price at which it sells to its retailers and their price to the consumer as its "cost of distribution,"</a:t>
            </a:r>
          </a:p>
        </p:txBody>
      </p:sp>
      <p:cxnSp>
        <p:nvCxnSpPr>
          <p:cNvPr id="6" name="Straight Arrow Connector 5">
            <a:extLst>
              <a:ext uri="{FF2B5EF4-FFF2-40B4-BE49-F238E27FC236}">
                <a16:creationId xmlns:a16="http://schemas.microsoft.com/office/drawing/2014/main" id="{4BB392C5-B866-4FFC-AEC1-2260F46687B6}"/>
              </a:ext>
            </a:extLst>
          </p:cNvPr>
          <p:cNvCxnSpPr>
            <a:cxnSpLocks/>
          </p:cNvCxnSpPr>
          <p:nvPr/>
        </p:nvCxnSpPr>
        <p:spPr>
          <a:xfrm flipH="1">
            <a:off x="7725572" y="1850847"/>
            <a:ext cx="592751" cy="25044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EC3F2252-793A-4530-A2AD-DDF2C1B6ECD3}"/>
              </a:ext>
            </a:extLst>
          </p:cNvPr>
          <p:cNvSpPr txBox="1"/>
          <p:nvPr/>
        </p:nvSpPr>
        <p:spPr>
          <a:xfrm>
            <a:off x="9453669" y="4191059"/>
            <a:ext cx="1900131" cy="584775"/>
          </a:xfrm>
          <a:prstGeom prst="rect">
            <a:avLst/>
          </a:prstGeom>
          <a:noFill/>
          <a:ln w="38100">
            <a:solidFill>
              <a:srgbClr val="0070C0"/>
            </a:solidFill>
          </a:ln>
        </p:spPr>
        <p:txBody>
          <a:bodyPr wrap="square" rtlCol="0">
            <a:spAutoFit/>
          </a:bodyPr>
          <a:lstStyle/>
          <a:p>
            <a:r>
              <a:rPr lang="en-US" sz="1600" b="1" i="1" dirty="0">
                <a:solidFill>
                  <a:srgbClr val="0070C0"/>
                </a:solidFill>
              </a:rPr>
              <a:t>Discuss bidding </a:t>
            </a:r>
            <a:br>
              <a:rPr lang="en-US" sz="1600" b="1" i="1" dirty="0">
                <a:solidFill>
                  <a:srgbClr val="0070C0"/>
                </a:solidFill>
              </a:rPr>
            </a:br>
            <a:r>
              <a:rPr lang="en-US" sz="1600" b="1" i="1" dirty="0">
                <a:solidFill>
                  <a:srgbClr val="0070C0"/>
                </a:solidFill>
              </a:rPr>
              <a:t>competition below</a:t>
            </a:r>
            <a:endParaRPr lang="en-US" sz="1600" b="1" dirty="0">
              <a:solidFill>
                <a:srgbClr val="0070C0"/>
              </a:solidFill>
            </a:endParaRPr>
          </a:p>
        </p:txBody>
      </p:sp>
      <p:cxnSp>
        <p:nvCxnSpPr>
          <p:cNvPr id="8" name="Straight Arrow Connector 7">
            <a:extLst>
              <a:ext uri="{FF2B5EF4-FFF2-40B4-BE49-F238E27FC236}">
                <a16:creationId xmlns:a16="http://schemas.microsoft.com/office/drawing/2014/main" id="{34A661EF-8968-49E6-AF45-E6F991C355C1}"/>
              </a:ext>
            </a:extLst>
          </p:cNvPr>
          <p:cNvCxnSpPr>
            <a:cxnSpLocks/>
          </p:cNvCxnSpPr>
          <p:nvPr/>
        </p:nvCxnSpPr>
        <p:spPr>
          <a:xfrm flipH="1">
            <a:off x="8682251" y="4464506"/>
            <a:ext cx="592751" cy="25044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489374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 Number Placeholder 5"/>
          <p:cNvSpPr>
            <a:spLocks noGrp="1"/>
          </p:cNvSpPr>
          <p:nvPr>
            <p:ph type="sldNum" sz="quarter" idx="12"/>
          </p:nvPr>
        </p:nvSpPr>
        <p:spPr/>
        <p:txBody>
          <a:bodyPr/>
          <a:lstStyle/>
          <a:p>
            <a:fld id="{99DE100D-7EC3-4A9D-8540-0B8087D517DF}" type="slidenum">
              <a:rPr lang="en-US"/>
              <a:pPr/>
              <a:t>19</a:t>
            </a:fld>
            <a:endParaRPr lang="en-US" dirty="0"/>
          </a:p>
        </p:txBody>
      </p:sp>
      <p:sp>
        <p:nvSpPr>
          <p:cNvPr id="76802" name="Rectangle 2"/>
          <p:cNvSpPr>
            <a:spLocks noGrp="1" noChangeArrowheads="1"/>
          </p:cNvSpPr>
          <p:nvPr>
            <p:ph type="title"/>
          </p:nvPr>
        </p:nvSpPr>
        <p:spPr>
          <a:xfrm>
            <a:off x="138521" y="228600"/>
            <a:ext cx="10816045" cy="1143000"/>
          </a:xfrm>
        </p:spPr>
        <p:txBody>
          <a:bodyPr>
            <a:normAutofit fontScale="90000"/>
          </a:bodyPr>
          <a:lstStyle/>
          <a:p>
            <a:r>
              <a:rPr lang="en-US" sz="3500" i="1" dirty="0">
                <a:latin typeface="Times New Roman" pitchFamily="18" charset="0"/>
                <a:cs typeface="Times New Roman" pitchFamily="18" charset="0"/>
              </a:rPr>
              <a:t>Lorain Journal </a:t>
            </a:r>
            <a:r>
              <a:rPr lang="en-US" sz="3500" dirty="0">
                <a:latin typeface="Times New Roman" pitchFamily="18" charset="0"/>
                <a:cs typeface="Times New Roman" pitchFamily="18" charset="0"/>
              </a:rPr>
              <a:t>as a </a:t>
            </a:r>
            <a:r>
              <a:rPr lang="en-US" sz="3500" i="1" dirty="0">
                <a:latin typeface="Times New Roman" pitchFamily="18" charset="0"/>
                <a:cs typeface="Times New Roman" pitchFamily="18" charset="0"/>
              </a:rPr>
              <a:t>Not-</a:t>
            </a:r>
            <a:r>
              <a:rPr lang="en-US" sz="3500" dirty="0">
                <a:latin typeface="Times New Roman" pitchFamily="18" charset="0"/>
                <a:cs typeface="Times New Roman" pitchFamily="18" charset="0"/>
              </a:rPr>
              <a:t>Hypothetical Dominant Firm: </a:t>
            </a:r>
            <a:br>
              <a:rPr lang="en-US" sz="3500" dirty="0">
                <a:latin typeface="Times New Roman" pitchFamily="18" charset="0"/>
                <a:cs typeface="Times New Roman" pitchFamily="18" charset="0"/>
              </a:rPr>
            </a:br>
            <a:r>
              <a:rPr lang="en-US" sz="3500" dirty="0">
                <a:latin typeface="Times New Roman" pitchFamily="18" charset="0"/>
                <a:cs typeface="Times New Roman" pitchFamily="18" charset="0"/>
              </a:rPr>
              <a:t>Exclusive Dealing Creating Customer Foreclosure</a:t>
            </a:r>
            <a:br>
              <a:rPr lang="en-US" sz="3500" dirty="0">
                <a:latin typeface="Times New Roman" pitchFamily="18" charset="0"/>
                <a:cs typeface="Times New Roman" pitchFamily="18" charset="0"/>
              </a:rPr>
            </a:br>
            <a:endParaRPr lang="en-US" i="1" dirty="0">
              <a:latin typeface="Times New Roman" pitchFamily="18" charset="0"/>
              <a:cs typeface="Times New Roman" pitchFamily="18" charset="0"/>
            </a:endParaRPr>
          </a:p>
        </p:txBody>
      </p:sp>
      <p:sp>
        <p:nvSpPr>
          <p:cNvPr id="76803" name="AutoShape 3" descr="Blue tissue paper"/>
          <p:cNvSpPr>
            <a:spLocks noChangeArrowheads="1"/>
          </p:cNvSpPr>
          <p:nvPr/>
        </p:nvSpPr>
        <p:spPr bwMode="auto">
          <a:xfrm>
            <a:off x="3093036" y="2286001"/>
            <a:ext cx="2222727" cy="408623"/>
          </a:xfrm>
          <a:prstGeom prst="flowChartAlternateProcess">
            <a:avLst/>
          </a:prstGeom>
          <a:solidFill>
            <a:srgbClr val="FFFF00"/>
          </a:solidFill>
          <a:ln w="9525">
            <a:solidFill>
              <a:schemeClr val="tx1"/>
            </a:solidFill>
            <a:miter lim="800000"/>
            <a:headEnd/>
            <a:tailEnd/>
          </a:ln>
          <a:effectLst/>
        </p:spPr>
        <p:txBody>
          <a:bodyPr wrap="none" anchor="ctr">
            <a:spAutoFit/>
          </a:bodyPr>
          <a:lstStyle/>
          <a:p>
            <a:pPr algn="ctr">
              <a:spcBef>
                <a:spcPct val="0"/>
              </a:spcBef>
            </a:pPr>
            <a:r>
              <a:rPr lang="en-US" dirty="0">
                <a:latin typeface="Arial Black" pitchFamily="34" charset="0"/>
              </a:rPr>
              <a:t>Key Advertisers</a:t>
            </a:r>
          </a:p>
        </p:txBody>
      </p:sp>
      <p:sp>
        <p:nvSpPr>
          <p:cNvPr id="76804" name="AutoShape 4" descr="Blue tissue paper"/>
          <p:cNvSpPr>
            <a:spLocks noChangeArrowheads="1"/>
          </p:cNvSpPr>
          <p:nvPr/>
        </p:nvSpPr>
        <p:spPr bwMode="auto">
          <a:xfrm>
            <a:off x="5562600" y="3657600"/>
            <a:ext cx="2209800" cy="762000"/>
          </a:xfrm>
          <a:prstGeom prst="flowChartAlternateProcess">
            <a:avLst/>
          </a:prstGeom>
          <a:blipFill dpi="0" rotWithShape="0">
            <a:blip r:embed="rId3" cstate="print"/>
            <a:srcRect/>
            <a:tile tx="0" ty="0" sx="100000" sy="100000" flip="none" algn="tl"/>
          </a:blipFill>
          <a:ln w="9525">
            <a:solidFill>
              <a:schemeClr val="tx1"/>
            </a:solidFill>
            <a:miter lim="800000"/>
            <a:headEnd/>
            <a:tailEnd/>
          </a:ln>
          <a:effectLst/>
        </p:spPr>
        <p:txBody>
          <a:bodyPr wrap="none" anchor="ctr"/>
          <a:lstStyle/>
          <a:p>
            <a:pPr algn="ctr">
              <a:spcBef>
                <a:spcPct val="0"/>
              </a:spcBef>
            </a:pPr>
            <a:r>
              <a:rPr lang="en-US" dirty="0" err="1">
                <a:latin typeface="Arial Black" pitchFamily="34" charset="0"/>
              </a:rPr>
              <a:t>WEOL</a:t>
            </a:r>
            <a:endParaRPr lang="en-US" dirty="0">
              <a:latin typeface="Arial Black" pitchFamily="34" charset="0"/>
            </a:endParaRPr>
          </a:p>
        </p:txBody>
      </p:sp>
      <p:sp>
        <p:nvSpPr>
          <p:cNvPr id="76805" name="AutoShape 5" descr="Blue tissue paper"/>
          <p:cNvSpPr>
            <a:spLocks noChangeArrowheads="1"/>
          </p:cNvSpPr>
          <p:nvPr/>
        </p:nvSpPr>
        <p:spPr bwMode="auto">
          <a:xfrm>
            <a:off x="2895600" y="3657600"/>
            <a:ext cx="2514600" cy="762000"/>
          </a:xfrm>
          <a:prstGeom prst="flowChartAlternateProcess">
            <a:avLst/>
          </a:prstGeom>
          <a:solidFill>
            <a:srgbClr val="FFFF00"/>
          </a:solidFill>
          <a:ln w="9525">
            <a:solidFill>
              <a:schemeClr val="tx1"/>
            </a:solidFill>
            <a:miter lim="800000"/>
            <a:headEnd/>
            <a:tailEnd/>
          </a:ln>
          <a:effectLst/>
        </p:spPr>
        <p:txBody>
          <a:bodyPr wrap="none" anchor="ctr"/>
          <a:lstStyle/>
          <a:p>
            <a:pPr algn="ctr">
              <a:spcBef>
                <a:spcPct val="0"/>
              </a:spcBef>
            </a:pPr>
            <a:r>
              <a:rPr lang="en-US" dirty="0">
                <a:latin typeface="Arial Black" pitchFamily="34" charset="0"/>
              </a:rPr>
              <a:t>Lorain </a:t>
            </a:r>
          </a:p>
          <a:p>
            <a:pPr algn="ctr">
              <a:spcBef>
                <a:spcPct val="0"/>
              </a:spcBef>
            </a:pPr>
            <a:r>
              <a:rPr lang="en-US" dirty="0">
                <a:latin typeface="Arial Black" pitchFamily="34" charset="0"/>
              </a:rPr>
              <a:t>Journal</a:t>
            </a:r>
          </a:p>
        </p:txBody>
      </p:sp>
      <p:sp>
        <p:nvSpPr>
          <p:cNvPr id="76806" name="Line 6"/>
          <p:cNvSpPr>
            <a:spLocks noChangeShapeType="1"/>
          </p:cNvSpPr>
          <p:nvPr/>
        </p:nvSpPr>
        <p:spPr bwMode="auto">
          <a:xfrm flipH="1" flipV="1">
            <a:off x="4495800" y="4495800"/>
            <a:ext cx="1295400" cy="762000"/>
          </a:xfrm>
          <a:prstGeom prst="line">
            <a:avLst/>
          </a:prstGeom>
          <a:noFill/>
          <a:ln w="38100">
            <a:solidFill>
              <a:srgbClr val="339933"/>
            </a:solidFill>
            <a:round/>
            <a:headEnd type="triangle" w="med" len="med"/>
            <a:tailEnd/>
          </a:ln>
          <a:effectLst/>
        </p:spPr>
        <p:txBody>
          <a:bodyPr wrap="none" anchor="ctr"/>
          <a:lstStyle/>
          <a:p>
            <a:endParaRPr lang="en-US"/>
          </a:p>
        </p:txBody>
      </p:sp>
      <p:sp>
        <p:nvSpPr>
          <p:cNvPr id="76807" name="Line 7"/>
          <p:cNvSpPr>
            <a:spLocks noChangeShapeType="1"/>
          </p:cNvSpPr>
          <p:nvPr/>
        </p:nvSpPr>
        <p:spPr bwMode="auto">
          <a:xfrm>
            <a:off x="4724400" y="2819401"/>
            <a:ext cx="1219200" cy="762000"/>
          </a:xfrm>
          <a:prstGeom prst="line">
            <a:avLst/>
          </a:prstGeom>
          <a:noFill/>
          <a:ln w="38100">
            <a:solidFill>
              <a:srgbClr val="FF0000"/>
            </a:solidFill>
            <a:prstDash val="dash"/>
            <a:round/>
            <a:headEnd/>
            <a:tailEnd type="triangle" w="med" len="med"/>
          </a:ln>
          <a:effectLst/>
        </p:spPr>
        <p:txBody>
          <a:bodyPr wrap="none" anchor="ctr"/>
          <a:lstStyle/>
          <a:p>
            <a:endParaRPr lang="en-US"/>
          </a:p>
        </p:txBody>
      </p:sp>
      <p:sp>
        <p:nvSpPr>
          <p:cNvPr id="76808" name="AutoShape 8" descr="Blue tissue paper"/>
          <p:cNvSpPr>
            <a:spLocks noChangeArrowheads="1"/>
          </p:cNvSpPr>
          <p:nvPr/>
        </p:nvSpPr>
        <p:spPr bwMode="auto">
          <a:xfrm>
            <a:off x="5334000" y="5334000"/>
            <a:ext cx="2514600" cy="762000"/>
          </a:xfrm>
          <a:prstGeom prst="flowChartAlternateProcess">
            <a:avLst/>
          </a:prstGeom>
          <a:blipFill dpi="0" rotWithShape="0">
            <a:blip r:embed="rId3" cstate="print"/>
            <a:srcRect/>
            <a:tile tx="0" ty="0" sx="100000" sy="100000" flip="none" algn="tl"/>
          </a:blipFill>
          <a:ln w="9525">
            <a:solidFill>
              <a:schemeClr val="tx1"/>
            </a:solidFill>
            <a:miter lim="800000"/>
            <a:headEnd/>
            <a:tailEnd/>
          </a:ln>
          <a:effectLst/>
        </p:spPr>
        <p:txBody>
          <a:bodyPr wrap="none" anchor="ctr"/>
          <a:lstStyle/>
          <a:p>
            <a:pPr algn="ctr">
              <a:spcBef>
                <a:spcPct val="0"/>
              </a:spcBef>
            </a:pPr>
            <a:r>
              <a:rPr lang="en-US" dirty="0">
                <a:latin typeface="Arial Black" pitchFamily="34" charset="0"/>
              </a:rPr>
              <a:t>Advertisers</a:t>
            </a:r>
          </a:p>
        </p:txBody>
      </p:sp>
      <p:sp>
        <p:nvSpPr>
          <p:cNvPr id="76809" name="Line 9"/>
          <p:cNvSpPr>
            <a:spLocks noChangeShapeType="1"/>
          </p:cNvSpPr>
          <p:nvPr/>
        </p:nvSpPr>
        <p:spPr bwMode="auto">
          <a:xfrm flipH="1">
            <a:off x="4191000" y="2883832"/>
            <a:ext cx="0" cy="762000"/>
          </a:xfrm>
          <a:prstGeom prst="line">
            <a:avLst/>
          </a:prstGeom>
          <a:noFill/>
          <a:ln w="38100">
            <a:solidFill>
              <a:srgbClr val="339933"/>
            </a:solidFill>
            <a:round/>
            <a:headEnd/>
            <a:tailEnd type="triangle" w="med" len="med"/>
          </a:ln>
          <a:effectLst/>
        </p:spPr>
        <p:txBody>
          <a:bodyPr wrap="none" anchor="ctr"/>
          <a:lstStyle/>
          <a:p>
            <a:endParaRPr lang="en-US"/>
          </a:p>
        </p:txBody>
      </p:sp>
      <p:sp>
        <p:nvSpPr>
          <p:cNvPr id="76810" name="Line 10"/>
          <p:cNvSpPr>
            <a:spLocks noChangeShapeType="1"/>
          </p:cNvSpPr>
          <p:nvPr/>
        </p:nvSpPr>
        <p:spPr bwMode="auto">
          <a:xfrm flipH="1">
            <a:off x="7543800" y="4495800"/>
            <a:ext cx="1143000" cy="762000"/>
          </a:xfrm>
          <a:prstGeom prst="line">
            <a:avLst/>
          </a:prstGeom>
          <a:noFill/>
          <a:ln w="38100">
            <a:solidFill>
              <a:srgbClr val="00B050"/>
            </a:solidFill>
            <a:round/>
            <a:headEnd/>
            <a:tailEnd type="triangle" w="med" len="med"/>
          </a:ln>
          <a:effectLst/>
        </p:spPr>
        <p:txBody>
          <a:bodyPr wrap="none" anchor="ctr"/>
          <a:lstStyle/>
          <a:p>
            <a:endParaRPr lang="en-US">
              <a:ln>
                <a:solidFill>
                  <a:srgbClr val="92D050"/>
                </a:solidFill>
              </a:ln>
            </a:endParaRPr>
          </a:p>
        </p:txBody>
      </p:sp>
      <p:sp>
        <p:nvSpPr>
          <p:cNvPr id="76811" name="AutoShape 11" descr="Blue tissue paper"/>
          <p:cNvSpPr>
            <a:spLocks noChangeArrowheads="1"/>
          </p:cNvSpPr>
          <p:nvPr/>
        </p:nvSpPr>
        <p:spPr bwMode="auto">
          <a:xfrm>
            <a:off x="5486400" y="2171700"/>
            <a:ext cx="2438400" cy="533401"/>
          </a:xfrm>
          <a:prstGeom prst="flowChartAlternateProcess">
            <a:avLst/>
          </a:prstGeom>
          <a:blipFill dpi="0" rotWithShape="0">
            <a:blip r:embed="rId3" cstate="print"/>
            <a:srcRect/>
            <a:tile tx="0" ty="0" sx="100000" sy="100000" flip="none" algn="tl"/>
          </a:blipFill>
          <a:ln w="9525">
            <a:solidFill>
              <a:schemeClr val="tx1"/>
            </a:solidFill>
            <a:miter lim="800000"/>
            <a:headEnd/>
            <a:tailEnd/>
          </a:ln>
          <a:effectLst/>
        </p:spPr>
        <p:txBody>
          <a:bodyPr wrap="none" anchor="ctr"/>
          <a:lstStyle/>
          <a:p>
            <a:pPr algn="ctr">
              <a:spcBef>
                <a:spcPct val="0"/>
              </a:spcBef>
            </a:pPr>
            <a:r>
              <a:rPr lang="en-US" dirty="0">
                <a:latin typeface="Arial Black" pitchFamily="34" charset="0"/>
              </a:rPr>
              <a:t>Other</a:t>
            </a:r>
          </a:p>
          <a:p>
            <a:pPr algn="ctr">
              <a:spcBef>
                <a:spcPct val="0"/>
              </a:spcBef>
            </a:pPr>
            <a:r>
              <a:rPr lang="en-US" dirty="0">
                <a:latin typeface="Arial Black" pitchFamily="34" charset="0"/>
              </a:rPr>
              <a:t>Advertisers</a:t>
            </a:r>
          </a:p>
        </p:txBody>
      </p:sp>
      <p:sp>
        <p:nvSpPr>
          <p:cNvPr id="76812" name="Line 12"/>
          <p:cNvSpPr>
            <a:spLocks noChangeShapeType="1"/>
          </p:cNvSpPr>
          <p:nvPr/>
        </p:nvSpPr>
        <p:spPr bwMode="auto">
          <a:xfrm flipH="1">
            <a:off x="6553200" y="2819400"/>
            <a:ext cx="0" cy="762000"/>
          </a:xfrm>
          <a:prstGeom prst="line">
            <a:avLst/>
          </a:prstGeom>
          <a:noFill/>
          <a:ln w="38100">
            <a:solidFill>
              <a:srgbClr val="339933"/>
            </a:solidFill>
            <a:round/>
            <a:headEnd/>
            <a:tailEnd type="triangle" w="med" len="med"/>
          </a:ln>
          <a:effectLst/>
        </p:spPr>
        <p:txBody>
          <a:bodyPr wrap="none" anchor="ctr"/>
          <a:lstStyle/>
          <a:p>
            <a:endParaRPr lang="en-US"/>
          </a:p>
        </p:txBody>
      </p:sp>
      <p:sp>
        <p:nvSpPr>
          <p:cNvPr id="76813" name="Text Box 13"/>
          <p:cNvSpPr txBox="1">
            <a:spLocks noChangeArrowheads="1"/>
          </p:cNvSpPr>
          <p:nvPr/>
        </p:nvSpPr>
        <p:spPr bwMode="auto">
          <a:xfrm>
            <a:off x="1020952" y="2209801"/>
            <a:ext cx="1874648" cy="923330"/>
          </a:xfrm>
          <a:prstGeom prst="rect">
            <a:avLst/>
          </a:prstGeom>
          <a:noFill/>
          <a:ln w="9525">
            <a:noFill/>
            <a:miter lim="800000"/>
            <a:headEnd/>
            <a:tailEnd/>
          </a:ln>
          <a:effectLst/>
        </p:spPr>
        <p:txBody>
          <a:bodyPr wrap="square">
            <a:spAutoFit/>
          </a:bodyPr>
          <a:lstStyle/>
          <a:p>
            <a:pPr algn="ctr">
              <a:spcBef>
                <a:spcPct val="10000"/>
              </a:spcBef>
            </a:pPr>
            <a:r>
              <a:rPr lang="en-US" b="1" dirty="0">
                <a:latin typeface="Arial" charset="0"/>
              </a:rPr>
              <a:t>Potential Advertising Customers</a:t>
            </a:r>
            <a:endParaRPr lang="en-US" dirty="0"/>
          </a:p>
        </p:txBody>
      </p:sp>
      <p:sp>
        <p:nvSpPr>
          <p:cNvPr id="76814" name="Text Box 14"/>
          <p:cNvSpPr txBox="1">
            <a:spLocks noChangeArrowheads="1"/>
          </p:cNvSpPr>
          <p:nvPr/>
        </p:nvSpPr>
        <p:spPr bwMode="auto">
          <a:xfrm>
            <a:off x="1278243" y="3689008"/>
            <a:ext cx="1454244" cy="674031"/>
          </a:xfrm>
          <a:prstGeom prst="rect">
            <a:avLst/>
          </a:prstGeom>
          <a:noFill/>
          <a:ln w="9525">
            <a:noFill/>
            <a:miter lim="800000"/>
            <a:headEnd/>
            <a:tailEnd/>
          </a:ln>
          <a:effectLst/>
        </p:spPr>
        <p:txBody>
          <a:bodyPr wrap="none">
            <a:spAutoFit/>
          </a:bodyPr>
          <a:lstStyle/>
          <a:p>
            <a:pPr algn="ctr">
              <a:spcBef>
                <a:spcPct val="10000"/>
              </a:spcBef>
            </a:pPr>
            <a:r>
              <a:rPr lang="en-US" b="1" dirty="0">
                <a:latin typeface="Arial" charset="0"/>
              </a:rPr>
              <a:t>Advertising</a:t>
            </a:r>
          </a:p>
          <a:p>
            <a:pPr algn="ctr">
              <a:spcBef>
                <a:spcPct val="10000"/>
              </a:spcBef>
            </a:pPr>
            <a:r>
              <a:rPr lang="en-US" b="1" dirty="0">
                <a:latin typeface="Arial" charset="0"/>
              </a:rPr>
              <a:t>Market</a:t>
            </a:r>
          </a:p>
        </p:txBody>
      </p:sp>
      <p:sp>
        <p:nvSpPr>
          <p:cNvPr id="18" name="AutoShape 4" descr="Blue tissue paper"/>
          <p:cNvSpPr>
            <a:spLocks noChangeArrowheads="1"/>
          </p:cNvSpPr>
          <p:nvPr/>
        </p:nvSpPr>
        <p:spPr bwMode="auto">
          <a:xfrm>
            <a:off x="7924800" y="3657600"/>
            <a:ext cx="2590800" cy="762000"/>
          </a:xfrm>
          <a:prstGeom prst="flowChartAlternateProcess">
            <a:avLst/>
          </a:prstGeom>
          <a:blipFill dpi="0" rotWithShape="0">
            <a:blip r:embed="rId3" cstate="print"/>
            <a:srcRect/>
            <a:tile tx="0" ty="0" sx="100000" sy="100000" flip="none" algn="tl"/>
          </a:blipFill>
          <a:ln w="9525">
            <a:solidFill>
              <a:schemeClr val="tx1"/>
            </a:solidFill>
            <a:miter lim="800000"/>
            <a:headEnd/>
            <a:tailEnd/>
          </a:ln>
          <a:effectLst/>
        </p:spPr>
        <p:txBody>
          <a:bodyPr wrap="none" anchor="ctr"/>
          <a:lstStyle/>
          <a:p>
            <a:pPr algn="ctr">
              <a:spcBef>
                <a:spcPct val="0"/>
              </a:spcBef>
            </a:pPr>
            <a:r>
              <a:rPr lang="en-US" dirty="0">
                <a:latin typeface="Arial Black" pitchFamily="34" charset="0"/>
              </a:rPr>
              <a:t>Cleveland </a:t>
            </a:r>
            <a:br>
              <a:rPr lang="en-US" dirty="0">
                <a:latin typeface="Arial Black" pitchFamily="34" charset="0"/>
              </a:rPr>
            </a:br>
            <a:r>
              <a:rPr lang="en-US" dirty="0">
                <a:latin typeface="Arial Black" pitchFamily="34" charset="0"/>
              </a:rPr>
              <a:t>Plain Dealer</a:t>
            </a:r>
          </a:p>
        </p:txBody>
      </p:sp>
      <p:sp>
        <p:nvSpPr>
          <p:cNvPr id="19" name="Line 12"/>
          <p:cNvSpPr>
            <a:spLocks noChangeShapeType="1"/>
          </p:cNvSpPr>
          <p:nvPr/>
        </p:nvSpPr>
        <p:spPr bwMode="auto">
          <a:xfrm flipH="1">
            <a:off x="6629400" y="4495800"/>
            <a:ext cx="0" cy="822960"/>
          </a:xfrm>
          <a:prstGeom prst="line">
            <a:avLst/>
          </a:prstGeom>
          <a:ln w="38100">
            <a:solidFill>
              <a:srgbClr val="FFC000"/>
            </a:solidFill>
            <a:headEnd/>
            <a:tailEnd type="triangle" w="med" len="med"/>
          </a:ln>
        </p:spPr>
        <p:style>
          <a:lnRef idx="1">
            <a:schemeClr val="accent2"/>
          </a:lnRef>
          <a:fillRef idx="0">
            <a:schemeClr val="accent2"/>
          </a:fillRef>
          <a:effectRef idx="0">
            <a:schemeClr val="accent2"/>
          </a:effectRef>
          <a:fontRef idx="minor">
            <a:schemeClr val="tx1"/>
          </a:fontRef>
        </p:style>
        <p:txBody>
          <a:bodyPr wrap="none" anchor="ctr"/>
          <a:lstStyle/>
          <a:p>
            <a:endParaRPr lang="en-US" dirty="0">
              <a:ln w="18000">
                <a:solidFill>
                  <a:schemeClr val="accent2">
                    <a:satMod val="140000"/>
                  </a:schemeClr>
                </a:solidFill>
                <a:prstDash val="solid"/>
                <a:miter lim="800000"/>
              </a:ln>
              <a:solidFill>
                <a:srgbClr val="FF3300"/>
              </a:solidFill>
              <a:effectLst>
                <a:outerShdw blurRad="25500" dist="23000" dir="7020000" algn="tl">
                  <a:srgbClr val="000000">
                    <a:alpha val="50000"/>
                  </a:srgbClr>
                </a:outerShdw>
              </a:effectLst>
            </a:endParaRPr>
          </a:p>
        </p:txBody>
      </p:sp>
      <p:sp>
        <p:nvSpPr>
          <p:cNvPr id="20" name="AutoShape 11" descr="Blue tissue paper"/>
          <p:cNvSpPr>
            <a:spLocks noChangeArrowheads="1"/>
          </p:cNvSpPr>
          <p:nvPr/>
        </p:nvSpPr>
        <p:spPr bwMode="auto">
          <a:xfrm>
            <a:off x="8153399" y="2034570"/>
            <a:ext cx="2743199" cy="937231"/>
          </a:xfrm>
          <a:prstGeom prst="flowChartAlternateProcess">
            <a:avLst/>
          </a:prstGeom>
          <a:blipFill dpi="0" rotWithShape="0">
            <a:blip r:embed="rId3" cstate="print"/>
            <a:srcRect/>
            <a:tile tx="0" ty="0" sx="100000" sy="100000" flip="none" algn="tl"/>
          </a:blipFill>
          <a:ln w="9525">
            <a:solidFill>
              <a:schemeClr val="tx1"/>
            </a:solidFill>
            <a:miter lim="800000"/>
            <a:headEnd/>
            <a:tailEnd/>
          </a:ln>
          <a:effectLst/>
        </p:spPr>
        <p:txBody>
          <a:bodyPr wrap="none" anchor="ctr"/>
          <a:lstStyle/>
          <a:p>
            <a:pPr algn="ctr">
              <a:spcBef>
                <a:spcPct val="0"/>
              </a:spcBef>
            </a:pPr>
            <a:r>
              <a:rPr lang="en-US" dirty="0">
                <a:latin typeface="Arial Black" pitchFamily="34" charset="0"/>
              </a:rPr>
              <a:t>Advertisers Who </a:t>
            </a:r>
            <a:br>
              <a:rPr lang="en-US" dirty="0">
                <a:latin typeface="Arial Black" pitchFamily="34" charset="0"/>
              </a:rPr>
            </a:br>
            <a:r>
              <a:rPr lang="en-US" dirty="0">
                <a:latin typeface="Arial Black" pitchFamily="34" charset="0"/>
              </a:rPr>
              <a:t>Prefer Radio (if any)</a:t>
            </a:r>
          </a:p>
        </p:txBody>
      </p:sp>
      <p:sp>
        <p:nvSpPr>
          <p:cNvPr id="21" name="Line 10"/>
          <p:cNvSpPr>
            <a:spLocks noChangeShapeType="1"/>
          </p:cNvSpPr>
          <p:nvPr/>
        </p:nvSpPr>
        <p:spPr bwMode="auto">
          <a:xfrm flipH="1">
            <a:off x="7162800" y="2895600"/>
            <a:ext cx="1371600" cy="685800"/>
          </a:xfrm>
          <a:prstGeom prst="line">
            <a:avLst/>
          </a:prstGeom>
          <a:noFill/>
          <a:ln w="38100">
            <a:solidFill>
              <a:srgbClr val="00B050"/>
            </a:solidFill>
            <a:round/>
            <a:headEnd/>
            <a:tailEnd type="triangle" w="med" len="med"/>
          </a:ln>
          <a:effectLst/>
        </p:spPr>
        <p:txBody>
          <a:bodyPr wrap="none" anchor="ctr"/>
          <a:lstStyle/>
          <a:p>
            <a:endParaRPr lang="en-US">
              <a:ln>
                <a:solidFill>
                  <a:srgbClr val="92D050"/>
                </a:solidFill>
              </a:ln>
            </a:endParaRPr>
          </a:p>
        </p:txBody>
      </p:sp>
      <p:cxnSp>
        <p:nvCxnSpPr>
          <p:cNvPr id="4" name="Straight Connector 3">
            <a:extLst>
              <a:ext uri="{FF2B5EF4-FFF2-40B4-BE49-F238E27FC236}">
                <a16:creationId xmlns:a16="http://schemas.microsoft.com/office/drawing/2014/main" id="{F6310A09-8753-4D1B-B6EE-45C2888A9871}"/>
              </a:ext>
            </a:extLst>
          </p:cNvPr>
          <p:cNvCxnSpPr>
            <a:cxnSpLocks/>
          </p:cNvCxnSpPr>
          <p:nvPr/>
        </p:nvCxnSpPr>
        <p:spPr>
          <a:xfrm flipV="1">
            <a:off x="5943600" y="3429000"/>
            <a:ext cx="1032235" cy="106680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25119FE8-EF35-4937-84EE-B8A1B2C915D7}"/>
              </a:ext>
            </a:extLst>
          </p:cNvPr>
          <p:cNvCxnSpPr>
            <a:cxnSpLocks/>
          </p:cNvCxnSpPr>
          <p:nvPr/>
        </p:nvCxnSpPr>
        <p:spPr>
          <a:xfrm>
            <a:off x="6096000" y="3429000"/>
            <a:ext cx="1153212" cy="106680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8159CB1B-DC23-433E-B30C-9D629F7E6F1D}"/>
              </a:ext>
            </a:extLst>
          </p:cNvPr>
          <p:cNvSpPr txBox="1"/>
          <p:nvPr/>
        </p:nvSpPr>
        <p:spPr>
          <a:xfrm>
            <a:off x="467413" y="4815773"/>
            <a:ext cx="4714187" cy="923330"/>
          </a:xfrm>
          <a:prstGeom prst="rect">
            <a:avLst/>
          </a:prstGeom>
          <a:noFill/>
          <a:ln w="28575">
            <a:solidFill>
              <a:srgbClr val="C00000"/>
            </a:solidFill>
          </a:ln>
        </p:spPr>
        <p:txBody>
          <a:bodyPr wrap="square" rtlCol="0">
            <a:spAutoFit/>
          </a:bodyPr>
          <a:lstStyle/>
          <a:p>
            <a:r>
              <a:rPr lang="en-US" b="1" i="1" dirty="0">
                <a:solidFill>
                  <a:srgbClr val="C00000"/>
                </a:solidFill>
              </a:rPr>
              <a:t>For the diagram, advertisers are treated as both “inputs” and “customers.” to make it look more like the standard input foreclosure diagram).</a:t>
            </a:r>
            <a:endParaRPr lang="en-US" dirty="0"/>
          </a:p>
        </p:txBody>
      </p:sp>
    </p:spTree>
    <p:extLst>
      <p:ext uri="{BB962C8B-B14F-4D97-AF65-F5344CB8AC3E}">
        <p14:creationId xmlns:p14="http://schemas.microsoft.com/office/powerpoint/2010/main" val="13745158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114C5A-71D1-471F-8F60-BABD760A7652}"/>
              </a:ext>
            </a:extLst>
          </p:cNvPr>
          <p:cNvSpPr>
            <a:spLocks noGrp="1"/>
          </p:cNvSpPr>
          <p:nvPr>
            <p:ph type="title"/>
          </p:nvPr>
        </p:nvSpPr>
        <p:spPr/>
        <p:txBody>
          <a:bodyPr/>
          <a:lstStyle/>
          <a:p>
            <a:r>
              <a:rPr lang="en-US" dirty="0"/>
              <a:t>Note on Agenda: Topics 23 &amp; 24 are Linked</a:t>
            </a:r>
          </a:p>
        </p:txBody>
      </p:sp>
      <p:sp>
        <p:nvSpPr>
          <p:cNvPr id="3" name="Content Placeholder 2">
            <a:extLst>
              <a:ext uri="{FF2B5EF4-FFF2-40B4-BE49-F238E27FC236}">
                <a16:creationId xmlns:a16="http://schemas.microsoft.com/office/drawing/2014/main" id="{1D9C4A88-718F-4CD4-B30D-67D5F8DD6833}"/>
              </a:ext>
            </a:extLst>
          </p:cNvPr>
          <p:cNvSpPr>
            <a:spLocks noGrp="1"/>
          </p:cNvSpPr>
          <p:nvPr>
            <p:ph idx="1"/>
          </p:nvPr>
        </p:nvSpPr>
        <p:spPr/>
        <p:txBody>
          <a:bodyPr/>
          <a:lstStyle/>
          <a:p>
            <a:r>
              <a:rPr lang="en-US" dirty="0"/>
              <a:t>Topic 23 – Exclusive Dealing </a:t>
            </a:r>
            <a:br>
              <a:rPr lang="en-US" dirty="0"/>
            </a:br>
            <a:endParaRPr lang="en-US" dirty="0"/>
          </a:p>
          <a:p>
            <a:r>
              <a:rPr lang="en-US" dirty="0"/>
              <a:t>Topic 24 – Conditional Pricing Practices</a:t>
            </a:r>
          </a:p>
          <a:p>
            <a:pPr lvl="1"/>
            <a:r>
              <a:rPr lang="en-US" sz="2800" dirty="0"/>
              <a:t>Loyalty Discounts </a:t>
            </a:r>
            <a:br>
              <a:rPr lang="en-US" sz="2800" dirty="0"/>
            </a:br>
            <a:endParaRPr lang="en-US" sz="2800" dirty="0"/>
          </a:p>
          <a:p>
            <a:pPr lvl="1"/>
            <a:r>
              <a:rPr lang="en-US" sz="2800" dirty="0"/>
              <a:t>Bundle Rebates </a:t>
            </a:r>
          </a:p>
          <a:p>
            <a:endParaRPr lang="en-US" sz="3200" dirty="0"/>
          </a:p>
        </p:txBody>
      </p:sp>
      <p:sp>
        <p:nvSpPr>
          <p:cNvPr id="4" name="Slide Number Placeholder 3">
            <a:extLst>
              <a:ext uri="{FF2B5EF4-FFF2-40B4-BE49-F238E27FC236}">
                <a16:creationId xmlns:a16="http://schemas.microsoft.com/office/drawing/2014/main" id="{60F23AFE-85AD-4A8A-B095-31BCA64BCEB9}"/>
              </a:ext>
            </a:extLst>
          </p:cNvPr>
          <p:cNvSpPr>
            <a:spLocks noGrp="1"/>
          </p:cNvSpPr>
          <p:nvPr>
            <p:ph type="sldNum" sz="quarter" idx="12"/>
          </p:nvPr>
        </p:nvSpPr>
        <p:spPr/>
        <p:txBody>
          <a:bodyPr/>
          <a:lstStyle/>
          <a:p>
            <a:fld id="{AED887C7-F0E8-4606-A69D-D8C14AD94506}" type="slidenum">
              <a:rPr lang="en-US" smtClean="0"/>
              <a:t>2</a:t>
            </a:fld>
            <a:endParaRPr lang="en-US"/>
          </a:p>
        </p:txBody>
      </p:sp>
      <p:sp>
        <p:nvSpPr>
          <p:cNvPr id="5" name="TextBox 4">
            <a:extLst>
              <a:ext uri="{FF2B5EF4-FFF2-40B4-BE49-F238E27FC236}">
                <a16:creationId xmlns:a16="http://schemas.microsoft.com/office/drawing/2014/main" id="{CEE86D3C-B0B6-49AB-855E-6225F4833337}"/>
              </a:ext>
            </a:extLst>
          </p:cNvPr>
          <p:cNvSpPr txBox="1"/>
          <p:nvPr/>
        </p:nvSpPr>
        <p:spPr>
          <a:xfrm>
            <a:off x="6289697" y="3304789"/>
            <a:ext cx="2604871" cy="707886"/>
          </a:xfrm>
          <a:prstGeom prst="rect">
            <a:avLst/>
          </a:prstGeom>
          <a:noFill/>
          <a:ln w="38100">
            <a:solidFill>
              <a:srgbClr val="0070C0"/>
            </a:solidFill>
          </a:ln>
        </p:spPr>
        <p:txBody>
          <a:bodyPr wrap="square" rtlCol="0">
            <a:spAutoFit/>
          </a:bodyPr>
          <a:lstStyle/>
          <a:p>
            <a:r>
              <a:rPr lang="en-US" sz="2000" b="1" dirty="0">
                <a:solidFill>
                  <a:srgbClr val="0070C0"/>
                </a:solidFill>
              </a:rPr>
              <a:t>Including payments for exclusives</a:t>
            </a:r>
          </a:p>
        </p:txBody>
      </p:sp>
      <p:cxnSp>
        <p:nvCxnSpPr>
          <p:cNvPr id="6" name="Straight Arrow Connector 5">
            <a:extLst>
              <a:ext uri="{FF2B5EF4-FFF2-40B4-BE49-F238E27FC236}">
                <a16:creationId xmlns:a16="http://schemas.microsoft.com/office/drawing/2014/main" id="{E989F677-07FA-4F27-9DC6-20A382F70606}"/>
              </a:ext>
            </a:extLst>
          </p:cNvPr>
          <p:cNvCxnSpPr>
            <a:cxnSpLocks/>
          </p:cNvCxnSpPr>
          <p:nvPr/>
        </p:nvCxnSpPr>
        <p:spPr>
          <a:xfrm flipH="1" flipV="1">
            <a:off x="4530903" y="3429000"/>
            <a:ext cx="1489754" cy="156681"/>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4A406BFD-50FA-4960-B778-C93C376663D4}"/>
              </a:ext>
            </a:extLst>
          </p:cNvPr>
          <p:cNvSpPr txBox="1"/>
          <p:nvPr/>
        </p:nvSpPr>
        <p:spPr>
          <a:xfrm>
            <a:off x="6096000" y="4280616"/>
            <a:ext cx="2604871" cy="707886"/>
          </a:xfrm>
          <a:prstGeom prst="rect">
            <a:avLst/>
          </a:prstGeom>
          <a:noFill/>
          <a:ln w="38100">
            <a:solidFill>
              <a:srgbClr val="0070C0"/>
            </a:solidFill>
          </a:ln>
        </p:spPr>
        <p:txBody>
          <a:bodyPr wrap="square" rtlCol="0">
            <a:spAutoFit/>
          </a:bodyPr>
          <a:lstStyle/>
          <a:p>
            <a:r>
              <a:rPr lang="en-US" sz="2000" b="1" dirty="0">
                <a:solidFill>
                  <a:srgbClr val="0070C0"/>
                </a:solidFill>
              </a:rPr>
              <a:t>Optional Tying (“Mixed” Bundling)</a:t>
            </a:r>
          </a:p>
        </p:txBody>
      </p:sp>
      <p:cxnSp>
        <p:nvCxnSpPr>
          <p:cNvPr id="9" name="Straight Arrow Connector 8">
            <a:extLst>
              <a:ext uri="{FF2B5EF4-FFF2-40B4-BE49-F238E27FC236}">
                <a16:creationId xmlns:a16="http://schemas.microsoft.com/office/drawing/2014/main" id="{B6DCDB48-19EC-4571-B63C-EA0877319EC7}"/>
              </a:ext>
            </a:extLst>
          </p:cNvPr>
          <p:cNvCxnSpPr>
            <a:cxnSpLocks/>
          </p:cNvCxnSpPr>
          <p:nvPr/>
        </p:nvCxnSpPr>
        <p:spPr>
          <a:xfrm flipH="1" flipV="1">
            <a:off x="4068566" y="4280616"/>
            <a:ext cx="1571947" cy="384767"/>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547050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C4EC25-EDDC-42B6-8F86-6CAA02949860}"/>
              </a:ext>
            </a:extLst>
          </p:cNvPr>
          <p:cNvSpPr>
            <a:spLocks noGrp="1"/>
          </p:cNvSpPr>
          <p:nvPr>
            <p:ph type="title"/>
          </p:nvPr>
        </p:nvSpPr>
        <p:spPr/>
        <p:txBody>
          <a:bodyPr/>
          <a:lstStyle/>
          <a:p>
            <a:r>
              <a:rPr lang="en-US" dirty="0"/>
              <a:t>Competitive Harm Analysis: Customer Foreclosure</a:t>
            </a:r>
          </a:p>
        </p:txBody>
      </p:sp>
      <p:sp>
        <p:nvSpPr>
          <p:cNvPr id="3" name="Content Placeholder 2">
            <a:extLst>
              <a:ext uri="{FF2B5EF4-FFF2-40B4-BE49-F238E27FC236}">
                <a16:creationId xmlns:a16="http://schemas.microsoft.com/office/drawing/2014/main" id="{068AA544-6A3E-4243-BF14-B05DBD98BA71}"/>
              </a:ext>
            </a:extLst>
          </p:cNvPr>
          <p:cNvSpPr>
            <a:spLocks noGrp="1"/>
          </p:cNvSpPr>
          <p:nvPr>
            <p:ph idx="1"/>
          </p:nvPr>
        </p:nvSpPr>
        <p:spPr>
          <a:xfrm>
            <a:off x="544693" y="1586517"/>
            <a:ext cx="8999357" cy="5300057"/>
          </a:xfrm>
        </p:spPr>
        <p:txBody>
          <a:bodyPr>
            <a:normAutofit fontScale="92500" lnSpcReduction="10000"/>
          </a:bodyPr>
          <a:lstStyle/>
          <a:p>
            <a:r>
              <a:rPr lang="en-US" sz="2400" dirty="0"/>
              <a:t>Here, view distributors as customers </a:t>
            </a:r>
          </a:p>
          <a:p>
            <a:r>
              <a:rPr lang="en-US" sz="2400" dirty="0"/>
              <a:t>RRC analysis beyond foreclosure rate</a:t>
            </a:r>
          </a:p>
          <a:p>
            <a:pPr lvl="1"/>
            <a:r>
              <a:rPr lang="en-US" sz="2000" dirty="0">
                <a:solidFill>
                  <a:srgbClr val="C00000"/>
                </a:solidFill>
              </a:rPr>
              <a:t>This is </a:t>
            </a:r>
            <a:r>
              <a:rPr lang="en-US" sz="2000" i="1" dirty="0">
                <a:solidFill>
                  <a:srgbClr val="C00000"/>
                </a:solidFill>
              </a:rPr>
              <a:t>RRR </a:t>
            </a:r>
            <a:r>
              <a:rPr lang="en-US" sz="2000" dirty="0">
                <a:solidFill>
                  <a:srgbClr val="C00000"/>
                </a:solidFill>
              </a:rPr>
              <a:t>(reducing rivals’ revenues), so the goal should be to measure the </a:t>
            </a:r>
            <a:br>
              <a:rPr lang="en-US" sz="2000" dirty="0">
                <a:solidFill>
                  <a:srgbClr val="C00000"/>
                </a:solidFill>
              </a:rPr>
            </a:br>
            <a:r>
              <a:rPr lang="en-US" sz="2000" dirty="0">
                <a:solidFill>
                  <a:srgbClr val="C00000"/>
                </a:solidFill>
              </a:rPr>
              <a:t>impact of the revenue loss on viability and investment incentives </a:t>
            </a:r>
            <a:br>
              <a:rPr lang="en-US" sz="2000" dirty="0">
                <a:solidFill>
                  <a:srgbClr val="C00000"/>
                </a:solidFill>
              </a:rPr>
            </a:br>
            <a:r>
              <a:rPr lang="en-US" sz="2000" dirty="0">
                <a:solidFill>
                  <a:srgbClr val="C00000"/>
                </a:solidFill>
              </a:rPr>
              <a:t>(re: “marginalization”)</a:t>
            </a:r>
          </a:p>
          <a:p>
            <a:pPr lvl="2"/>
            <a:r>
              <a:rPr lang="en-US" sz="1800" dirty="0"/>
              <a:t>Viability : Loss of revenue and potential profit, relative to MVS</a:t>
            </a:r>
          </a:p>
          <a:p>
            <a:pPr lvl="2"/>
            <a:r>
              <a:rPr lang="en-US" sz="1800" dirty="0"/>
              <a:t>Raising costs: Lower output may mean higher variable costs, if strong econ of scale</a:t>
            </a:r>
          </a:p>
          <a:p>
            <a:pPr lvl="2"/>
            <a:r>
              <a:rPr lang="en-US" sz="1800" dirty="0">
                <a:solidFill>
                  <a:srgbClr val="C00000"/>
                </a:solidFill>
              </a:rPr>
              <a:t>Reduction in investment incentives (marginalization): Impact of loss in </a:t>
            </a:r>
            <a:br>
              <a:rPr lang="en-US" sz="1800" dirty="0">
                <a:solidFill>
                  <a:srgbClr val="C00000"/>
                </a:solidFill>
              </a:rPr>
            </a:br>
            <a:r>
              <a:rPr lang="en-US" sz="1800" dirty="0">
                <a:solidFill>
                  <a:srgbClr val="C00000"/>
                </a:solidFill>
              </a:rPr>
              <a:t>potential revenue base on investment incentives. </a:t>
            </a:r>
          </a:p>
          <a:p>
            <a:pPr lvl="1"/>
            <a:r>
              <a:rPr lang="en-US" sz="2000" dirty="0"/>
              <a:t>Foreclosure “rate” can over-estimate or under-estimate these impacts</a:t>
            </a:r>
          </a:p>
          <a:p>
            <a:pPr lvl="2"/>
            <a:r>
              <a:rPr lang="en-US" sz="1800" i="1" dirty="0"/>
              <a:t>If no fixed costs </a:t>
            </a:r>
            <a:r>
              <a:rPr lang="en-US" sz="1800" dirty="0"/>
              <a:t>(including investment), then percentage loss in revenue will not cause exit, but rather just reduce the scale of the rival..</a:t>
            </a:r>
          </a:p>
          <a:p>
            <a:pPr lvl="2"/>
            <a:r>
              <a:rPr lang="en-US" sz="1800" i="1" dirty="0"/>
              <a:t>But if fixed costs</a:t>
            </a:r>
            <a:r>
              <a:rPr lang="en-US" sz="1800" dirty="0"/>
              <a:t>, and rival operates close to </a:t>
            </a:r>
            <a:r>
              <a:rPr lang="en-US" sz="1800" dirty="0" err="1"/>
              <a:t>MVS</a:t>
            </a:r>
            <a:r>
              <a:rPr lang="en-US" sz="1800" dirty="0"/>
              <a:t>, then a small revenue loss could cause exit</a:t>
            </a:r>
          </a:p>
          <a:p>
            <a:pPr lvl="1"/>
            <a:r>
              <a:rPr lang="en-US" sz="2200" dirty="0"/>
              <a:t>For investment incentives, the reduction in investment incentives depends on the size of the revenue loss (i.e., one measure of the foreclosure rate) </a:t>
            </a:r>
            <a:br>
              <a:rPr lang="en-US" sz="2200" dirty="0"/>
            </a:br>
            <a:r>
              <a:rPr lang="en-US" sz="2200" dirty="0"/>
              <a:t>and also the elasticity of demand with respect to investment.  </a:t>
            </a:r>
          </a:p>
          <a:p>
            <a:pPr lvl="1"/>
            <a:r>
              <a:rPr lang="en-US" sz="2000" dirty="0"/>
              <a:t>Analysis also must take into account competition (and pricing constraints) </a:t>
            </a:r>
            <a:br>
              <a:rPr lang="en-US" sz="2000" dirty="0"/>
            </a:br>
            <a:r>
              <a:rPr lang="en-US" sz="2000" dirty="0"/>
              <a:t>from non-foreclosed competitors</a:t>
            </a:r>
          </a:p>
        </p:txBody>
      </p:sp>
      <p:sp>
        <p:nvSpPr>
          <p:cNvPr id="4" name="Slide Number Placeholder 3">
            <a:extLst>
              <a:ext uri="{FF2B5EF4-FFF2-40B4-BE49-F238E27FC236}">
                <a16:creationId xmlns:a16="http://schemas.microsoft.com/office/drawing/2014/main" id="{DCB04245-1E47-4B77-BF94-F319E515E716}"/>
              </a:ext>
            </a:extLst>
          </p:cNvPr>
          <p:cNvSpPr>
            <a:spLocks noGrp="1"/>
          </p:cNvSpPr>
          <p:nvPr>
            <p:ph type="sldNum" sz="quarter" idx="12"/>
          </p:nvPr>
        </p:nvSpPr>
        <p:spPr/>
        <p:txBody>
          <a:bodyPr/>
          <a:lstStyle/>
          <a:p>
            <a:fld id="{AED887C7-F0E8-4606-A69D-D8C14AD94506}" type="slidenum">
              <a:rPr lang="en-US" smtClean="0"/>
              <a:t>20</a:t>
            </a:fld>
            <a:endParaRPr lang="en-US" dirty="0"/>
          </a:p>
        </p:txBody>
      </p:sp>
      <p:sp>
        <p:nvSpPr>
          <p:cNvPr id="9" name="TextBox 8">
            <a:extLst>
              <a:ext uri="{FF2B5EF4-FFF2-40B4-BE49-F238E27FC236}">
                <a16:creationId xmlns:a16="http://schemas.microsoft.com/office/drawing/2014/main" id="{F8D717E5-A063-4EE6-A649-F9717E61EC3A}"/>
              </a:ext>
            </a:extLst>
          </p:cNvPr>
          <p:cNvSpPr txBox="1"/>
          <p:nvPr/>
        </p:nvSpPr>
        <p:spPr>
          <a:xfrm>
            <a:off x="9352049" y="2505670"/>
            <a:ext cx="2599152" cy="923330"/>
          </a:xfrm>
          <a:prstGeom prst="rect">
            <a:avLst/>
          </a:prstGeom>
          <a:noFill/>
          <a:ln w="38100">
            <a:solidFill>
              <a:srgbClr val="0070C0"/>
            </a:solidFill>
          </a:ln>
        </p:spPr>
        <p:txBody>
          <a:bodyPr wrap="square" rtlCol="0">
            <a:spAutoFit/>
          </a:bodyPr>
          <a:lstStyle/>
          <a:p>
            <a:r>
              <a:rPr lang="en-US" b="1" dirty="0">
                <a:solidFill>
                  <a:srgbClr val="0070C0"/>
                </a:solidFill>
              </a:rPr>
              <a:t>Reduction in demand if </a:t>
            </a:r>
            <a:br>
              <a:rPr lang="en-US" b="1" dirty="0">
                <a:solidFill>
                  <a:srgbClr val="0070C0"/>
                </a:solidFill>
              </a:rPr>
            </a:br>
            <a:r>
              <a:rPr lang="en-US" b="1" dirty="0">
                <a:solidFill>
                  <a:srgbClr val="0070C0"/>
                </a:solidFill>
              </a:rPr>
              <a:t>broad “coverage” is needed</a:t>
            </a:r>
          </a:p>
        </p:txBody>
      </p:sp>
      <p:cxnSp>
        <p:nvCxnSpPr>
          <p:cNvPr id="10" name="Straight Arrow Connector 9">
            <a:extLst>
              <a:ext uri="{FF2B5EF4-FFF2-40B4-BE49-F238E27FC236}">
                <a16:creationId xmlns:a16="http://schemas.microsoft.com/office/drawing/2014/main" id="{14A7C854-1CB7-443C-85F7-635C9AEE4F02}"/>
              </a:ext>
            </a:extLst>
          </p:cNvPr>
          <p:cNvCxnSpPr>
            <a:cxnSpLocks/>
          </p:cNvCxnSpPr>
          <p:nvPr/>
        </p:nvCxnSpPr>
        <p:spPr>
          <a:xfrm flipH="1">
            <a:off x="8610600" y="3074383"/>
            <a:ext cx="592751" cy="25044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A4835F62-0071-4334-8B3A-74B1734BB0B3}"/>
              </a:ext>
            </a:extLst>
          </p:cNvPr>
          <p:cNvSpPr txBox="1"/>
          <p:nvPr/>
        </p:nvSpPr>
        <p:spPr>
          <a:xfrm>
            <a:off x="9536180" y="3744763"/>
            <a:ext cx="2111127" cy="1200329"/>
          </a:xfrm>
          <a:prstGeom prst="rect">
            <a:avLst/>
          </a:prstGeom>
          <a:noFill/>
          <a:ln w="38100">
            <a:solidFill>
              <a:srgbClr val="0070C0"/>
            </a:solidFill>
          </a:ln>
        </p:spPr>
        <p:txBody>
          <a:bodyPr wrap="square" rtlCol="0">
            <a:spAutoFit/>
          </a:bodyPr>
          <a:lstStyle/>
          <a:p>
            <a:r>
              <a:rPr lang="en-US" b="1" dirty="0">
                <a:solidFill>
                  <a:srgbClr val="0070C0"/>
                </a:solidFill>
              </a:rPr>
              <a:t>Incentives issue is a key point in dynamic </a:t>
            </a:r>
            <a:r>
              <a:rPr lang="en-US" b="1" dirty="0" err="1">
                <a:solidFill>
                  <a:srgbClr val="0070C0"/>
                </a:solidFill>
              </a:rPr>
              <a:t>mkts</a:t>
            </a:r>
            <a:r>
              <a:rPr lang="en-US" b="1" dirty="0">
                <a:solidFill>
                  <a:srgbClr val="0070C0"/>
                </a:solidFill>
              </a:rPr>
              <a:t>; often overlooked</a:t>
            </a:r>
          </a:p>
        </p:txBody>
      </p:sp>
      <p:cxnSp>
        <p:nvCxnSpPr>
          <p:cNvPr id="12" name="Straight Arrow Connector 11">
            <a:extLst>
              <a:ext uri="{FF2B5EF4-FFF2-40B4-BE49-F238E27FC236}">
                <a16:creationId xmlns:a16="http://schemas.microsoft.com/office/drawing/2014/main" id="{CCD496E6-5A19-4209-97A4-40E0A09410C8}"/>
              </a:ext>
            </a:extLst>
          </p:cNvPr>
          <p:cNvCxnSpPr>
            <a:cxnSpLocks/>
          </p:cNvCxnSpPr>
          <p:nvPr/>
        </p:nvCxnSpPr>
        <p:spPr>
          <a:xfrm flipH="1" flipV="1">
            <a:off x="8274120" y="3791031"/>
            <a:ext cx="1077929" cy="320812"/>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0827165E-622A-4670-BF19-0848A73F9EB3}"/>
              </a:ext>
            </a:extLst>
          </p:cNvPr>
          <p:cNvSpPr txBox="1"/>
          <p:nvPr/>
        </p:nvSpPr>
        <p:spPr>
          <a:xfrm>
            <a:off x="9447299" y="5555788"/>
            <a:ext cx="2599152" cy="923330"/>
          </a:xfrm>
          <a:prstGeom prst="rect">
            <a:avLst/>
          </a:prstGeom>
          <a:noFill/>
          <a:ln w="38100">
            <a:solidFill>
              <a:srgbClr val="0070C0"/>
            </a:solidFill>
          </a:ln>
        </p:spPr>
        <p:txBody>
          <a:bodyPr wrap="square" rtlCol="0">
            <a:spAutoFit/>
          </a:bodyPr>
          <a:lstStyle/>
          <a:p>
            <a:r>
              <a:rPr lang="en-US" b="1" dirty="0">
                <a:solidFill>
                  <a:srgbClr val="0070C0"/>
                </a:solidFill>
              </a:rPr>
              <a:t>A reduction in potential customer base reduces incentive to invest.</a:t>
            </a:r>
          </a:p>
        </p:txBody>
      </p:sp>
      <p:cxnSp>
        <p:nvCxnSpPr>
          <p:cNvPr id="15" name="Straight Arrow Connector 14">
            <a:extLst>
              <a:ext uri="{FF2B5EF4-FFF2-40B4-BE49-F238E27FC236}">
                <a16:creationId xmlns:a16="http://schemas.microsoft.com/office/drawing/2014/main" id="{62877A7A-CC3E-4B3D-B9D2-C059D0865673}"/>
              </a:ext>
            </a:extLst>
          </p:cNvPr>
          <p:cNvCxnSpPr>
            <a:cxnSpLocks/>
          </p:cNvCxnSpPr>
          <p:nvPr/>
        </p:nvCxnSpPr>
        <p:spPr>
          <a:xfrm flipH="1" flipV="1">
            <a:off x="8558588" y="5733385"/>
            <a:ext cx="741449" cy="28406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B9B147A9-6B52-44E1-B0B0-FE0F9DB66EA7}"/>
              </a:ext>
            </a:extLst>
          </p:cNvPr>
          <p:cNvCxnSpPr>
            <a:cxnSpLocks/>
          </p:cNvCxnSpPr>
          <p:nvPr/>
        </p:nvCxnSpPr>
        <p:spPr>
          <a:xfrm>
            <a:off x="10448924" y="5088538"/>
            <a:ext cx="1" cy="34463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270106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4"/>
          <p:cNvSpPr>
            <a:spLocks noGrp="1" noChangeArrowheads="1"/>
          </p:cNvSpPr>
          <p:nvPr>
            <p:ph type="ctrTitle"/>
          </p:nvPr>
        </p:nvSpPr>
        <p:spPr>
          <a:xfrm>
            <a:off x="2209800" y="3048001"/>
            <a:ext cx="7772400" cy="1470025"/>
          </a:xfrm>
          <a:noFill/>
        </p:spPr>
        <p:txBody>
          <a:bodyPr>
            <a:normAutofit/>
          </a:bodyPr>
          <a:lstStyle/>
          <a:p>
            <a:pPr eaLnBrk="1" hangingPunct="1"/>
            <a:r>
              <a:rPr lang="en-US" sz="4000" dirty="0">
                <a:latin typeface="Times New Roman" pitchFamily="18" charset="0"/>
                <a:cs typeface="Times New Roman" pitchFamily="18" charset="0"/>
              </a:rPr>
              <a:t>Competition for Distribution </a:t>
            </a:r>
            <a:br>
              <a:rPr lang="en-US" sz="4000" dirty="0">
                <a:latin typeface="Times New Roman" pitchFamily="18" charset="0"/>
                <a:cs typeface="Times New Roman" pitchFamily="18" charset="0"/>
              </a:rPr>
            </a:br>
            <a:r>
              <a:rPr lang="en-US" sz="4000" dirty="0">
                <a:latin typeface="Times New Roman" pitchFamily="18" charset="0"/>
                <a:cs typeface="Times New Roman" pitchFamily="18" charset="0"/>
              </a:rPr>
              <a:t>Cannot Protect Competition</a:t>
            </a:r>
          </a:p>
        </p:txBody>
      </p:sp>
      <p:sp>
        <p:nvSpPr>
          <p:cNvPr id="19459" name="Rectangle 5"/>
          <p:cNvSpPr>
            <a:spLocks noGrp="1" noChangeArrowheads="1"/>
          </p:cNvSpPr>
          <p:nvPr>
            <p:ph type="subTitle" idx="1"/>
          </p:nvPr>
        </p:nvSpPr>
        <p:spPr>
          <a:noFill/>
        </p:spPr>
        <p:txBody>
          <a:bodyPr/>
          <a:lstStyle/>
          <a:p>
            <a:pPr eaLnBrk="1" hangingPunct="1"/>
            <a:r>
              <a:rPr lang="en-US"/>
              <a:t> </a:t>
            </a:r>
          </a:p>
        </p:txBody>
      </p:sp>
    </p:spTree>
    <p:extLst>
      <p:ext uri="{BB962C8B-B14F-4D97-AF65-F5344CB8AC3E}">
        <p14:creationId xmlns:p14="http://schemas.microsoft.com/office/powerpoint/2010/main" val="285476712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Chicago-School Critique Applied to Exclusive Dealing </a:t>
            </a:r>
          </a:p>
        </p:txBody>
      </p:sp>
      <p:sp>
        <p:nvSpPr>
          <p:cNvPr id="3" name="Content Placeholder 2"/>
          <p:cNvSpPr>
            <a:spLocks noGrp="1"/>
          </p:cNvSpPr>
          <p:nvPr>
            <p:ph idx="1"/>
          </p:nvPr>
        </p:nvSpPr>
        <p:spPr/>
        <p:txBody>
          <a:bodyPr>
            <a:normAutofit/>
          </a:bodyPr>
          <a:lstStyle/>
          <a:p>
            <a:r>
              <a:rPr lang="en-US" dirty="0"/>
              <a:t>Three prongs</a:t>
            </a:r>
          </a:p>
          <a:p>
            <a:pPr lvl="1"/>
            <a:r>
              <a:rPr lang="en-US" dirty="0"/>
              <a:t>Inherent efficiencies </a:t>
            </a:r>
          </a:p>
          <a:p>
            <a:pPr lvl="1"/>
            <a:r>
              <a:rPr lang="en-US" dirty="0"/>
              <a:t>Single monopoly profit theory</a:t>
            </a:r>
          </a:p>
          <a:p>
            <a:pPr lvl="1"/>
            <a:r>
              <a:rPr lang="en-US" dirty="0">
                <a:solidFill>
                  <a:srgbClr val="C00000"/>
                </a:solidFill>
              </a:rPr>
              <a:t>Rivals can protect themselves by competing for the contracts </a:t>
            </a:r>
          </a:p>
          <a:p>
            <a:pPr lvl="2"/>
            <a:r>
              <a:rPr lang="en-US" dirty="0"/>
              <a:t>Exclusives (or non-exclusives)  </a:t>
            </a:r>
          </a:p>
        </p:txBody>
      </p:sp>
      <p:sp>
        <p:nvSpPr>
          <p:cNvPr id="4" name="Slide Number Placeholder 3">
            <a:extLst>
              <a:ext uri="{FF2B5EF4-FFF2-40B4-BE49-F238E27FC236}">
                <a16:creationId xmlns:a16="http://schemas.microsoft.com/office/drawing/2014/main" id="{DFC9A02E-BC43-4488-9776-CF893F78F24D}"/>
              </a:ext>
            </a:extLst>
          </p:cNvPr>
          <p:cNvSpPr>
            <a:spLocks noGrp="1"/>
          </p:cNvSpPr>
          <p:nvPr>
            <p:ph type="sldNum" sz="quarter" idx="12"/>
          </p:nvPr>
        </p:nvSpPr>
        <p:spPr/>
        <p:txBody>
          <a:bodyPr/>
          <a:lstStyle/>
          <a:p>
            <a:fld id="{AED887C7-F0E8-4606-A69D-D8C14AD94506}" type="slidenum">
              <a:rPr lang="en-US" smtClean="0"/>
              <a:t>22</a:t>
            </a:fld>
            <a:endParaRPr lang="en-US"/>
          </a:p>
        </p:txBody>
      </p:sp>
    </p:spTree>
    <p:extLst>
      <p:ext uri="{BB962C8B-B14F-4D97-AF65-F5344CB8AC3E}">
        <p14:creationId xmlns:p14="http://schemas.microsoft.com/office/powerpoint/2010/main" val="88640674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DCC0DA-693A-48D8-9664-2D233F26374D}"/>
              </a:ext>
            </a:extLst>
          </p:cNvPr>
          <p:cNvSpPr>
            <a:spLocks noGrp="1"/>
          </p:cNvSpPr>
          <p:nvPr>
            <p:ph type="title"/>
          </p:nvPr>
        </p:nvSpPr>
        <p:spPr/>
        <p:txBody>
          <a:bodyPr>
            <a:normAutofit/>
          </a:bodyPr>
          <a:lstStyle/>
          <a:p>
            <a:r>
              <a:rPr lang="en-US" sz="3200" dirty="0"/>
              <a:t>Chicago Story: “Competition for the Contract”</a:t>
            </a:r>
          </a:p>
        </p:txBody>
      </p:sp>
      <p:sp>
        <p:nvSpPr>
          <p:cNvPr id="3" name="Content Placeholder 2">
            <a:extLst>
              <a:ext uri="{FF2B5EF4-FFF2-40B4-BE49-F238E27FC236}">
                <a16:creationId xmlns:a16="http://schemas.microsoft.com/office/drawing/2014/main" id="{F88FC5E5-A8D2-4A11-9376-5A533D91FC66}"/>
              </a:ext>
            </a:extLst>
          </p:cNvPr>
          <p:cNvSpPr>
            <a:spLocks noGrp="1"/>
          </p:cNvSpPr>
          <p:nvPr>
            <p:ph idx="1"/>
          </p:nvPr>
        </p:nvSpPr>
        <p:spPr>
          <a:xfrm>
            <a:off x="672579" y="1383322"/>
            <a:ext cx="8729689" cy="5420739"/>
          </a:xfrm>
        </p:spPr>
        <p:txBody>
          <a:bodyPr>
            <a:normAutofit lnSpcReduction="10000"/>
          </a:bodyPr>
          <a:lstStyle/>
          <a:p>
            <a:pPr>
              <a:lnSpc>
                <a:spcPct val="100000"/>
              </a:lnSpc>
            </a:pPr>
            <a:r>
              <a:rPr lang="en-US" sz="2400" dirty="0"/>
              <a:t>When dominant firm attempts to obtain an exclusive </a:t>
            </a:r>
            <a:br>
              <a:rPr lang="en-US" sz="2400" dirty="0"/>
            </a:br>
            <a:r>
              <a:rPr lang="en-US" sz="2400" dirty="0"/>
              <a:t>rival is able to compete by outbidding for the contract.  </a:t>
            </a:r>
          </a:p>
          <a:p>
            <a:pPr lvl="1">
              <a:lnSpc>
                <a:spcPct val="100000"/>
              </a:lnSpc>
            </a:pPr>
            <a:r>
              <a:rPr lang="en-US" sz="2000" dirty="0"/>
              <a:t>Rival can pay to win the </a:t>
            </a:r>
            <a:r>
              <a:rPr lang="en-US" sz="2000" dirty="0">
                <a:solidFill>
                  <a:srgbClr val="C00000"/>
                </a:solidFill>
              </a:rPr>
              <a:t>exclusive </a:t>
            </a:r>
            <a:r>
              <a:rPr lang="en-US" sz="2000" dirty="0"/>
              <a:t>itself (e.g., TV networks bid for </a:t>
            </a:r>
            <a:br>
              <a:rPr lang="en-US" sz="2000" dirty="0"/>
            </a:br>
            <a:r>
              <a:rPr lang="en-US" sz="2000" dirty="0"/>
              <a:t>Olympics coverage or Superbowl)</a:t>
            </a:r>
          </a:p>
          <a:p>
            <a:pPr lvl="1">
              <a:lnSpc>
                <a:spcPct val="100000"/>
              </a:lnSpc>
            </a:pPr>
            <a:r>
              <a:rPr lang="en-US" sz="2000" dirty="0"/>
              <a:t>Rival can bid to get a </a:t>
            </a:r>
            <a:r>
              <a:rPr lang="en-US" sz="2000" dirty="0">
                <a:solidFill>
                  <a:srgbClr val="C00000"/>
                </a:solidFill>
              </a:rPr>
              <a:t>non-exclusive </a:t>
            </a:r>
            <a:r>
              <a:rPr lang="en-US" sz="2000" dirty="0"/>
              <a:t>(e.g., </a:t>
            </a:r>
            <a:r>
              <a:rPr lang="en-US" sz="2000" dirty="0" err="1"/>
              <a:t>JTC</a:t>
            </a:r>
            <a:r>
              <a:rPr lang="en-US" sz="2000" dirty="0"/>
              <a:t> paying asphalt producers for continued supply; </a:t>
            </a:r>
            <a:r>
              <a:rPr lang="en-US" sz="2000" dirty="0" err="1"/>
              <a:t>WEOL</a:t>
            </a:r>
            <a:r>
              <a:rPr lang="en-US" sz="2000" dirty="0"/>
              <a:t> offering many advertisers a deal if they supplement newspaper ads with radio ads)</a:t>
            </a:r>
          </a:p>
          <a:p>
            <a:pPr lvl="1">
              <a:lnSpc>
                <a:spcPct val="100000"/>
              </a:lnSpc>
            </a:pPr>
            <a:r>
              <a:rPr lang="en-US" sz="2000" dirty="0">
                <a:solidFill>
                  <a:srgbClr val="C00000"/>
                </a:solidFill>
              </a:rPr>
              <a:t>Chicago: the more efficient firm will win the bidding !!</a:t>
            </a:r>
          </a:p>
          <a:p>
            <a:pPr>
              <a:lnSpc>
                <a:spcPct val="100000"/>
              </a:lnSpc>
            </a:pPr>
            <a:r>
              <a:rPr lang="en-US" sz="2400" dirty="0"/>
              <a:t>Chicago’s Bottom line</a:t>
            </a:r>
          </a:p>
          <a:p>
            <a:pPr lvl="1">
              <a:lnSpc>
                <a:spcPct val="100000"/>
              </a:lnSpc>
            </a:pPr>
            <a:r>
              <a:rPr lang="en-US" sz="2000" dirty="0"/>
              <a:t>Rivals can &amp; should protect themselves</a:t>
            </a:r>
          </a:p>
          <a:p>
            <a:pPr lvl="1">
              <a:lnSpc>
                <a:spcPct val="100000"/>
              </a:lnSpc>
            </a:pPr>
            <a:r>
              <a:rPr lang="en-US" sz="2000" dirty="0"/>
              <a:t>No “antitrust injury” if rival fails to do so.</a:t>
            </a:r>
          </a:p>
          <a:p>
            <a:pPr lvl="1">
              <a:lnSpc>
                <a:spcPct val="100000"/>
              </a:lnSpc>
            </a:pPr>
            <a:r>
              <a:rPr lang="en-US" sz="2000" dirty="0">
                <a:latin typeface="Times New Roman" panose="02020603050405020304" pitchFamily="18" charset="0"/>
                <a:cs typeface="Times New Roman" pitchFamily="18" charset="0"/>
              </a:rPr>
              <a:t>Courts should reject claims, unless perhaps there is </a:t>
            </a:r>
            <a:r>
              <a:rPr lang="en-US" sz="2000" b="1" dirty="0">
                <a:solidFill>
                  <a:srgbClr val="C00000"/>
                </a:solidFill>
                <a:latin typeface="Times New Roman" panose="02020603050405020304" pitchFamily="18" charset="0"/>
                <a:cs typeface="Times New Roman" pitchFamily="18" charset="0"/>
              </a:rPr>
              <a:t>“total exclusion” </a:t>
            </a:r>
          </a:p>
          <a:p>
            <a:pPr lvl="1">
              <a:lnSpc>
                <a:spcPct val="100000"/>
              </a:lnSpc>
            </a:pPr>
            <a:r>
              <a:rPr lang="en-US" sz="2000" dirty="0">
                <a:latin typeface="Times New Roman" panose="02020603050405020304" pitchFamily="18" charset="0"/>
                <a:cs typeface="Times New Roman" pitchFamily="18" charset="0"/>
              </a:rPr>
              <a:t>Courts should reject claims if exclusives are </a:t>
            </a:r>
            <a:r>
              <a:rPr lang="en-US" sz="2000" b="1" dirty="0">
                <a:solidFill>
                  <a:srgbClr val="C00000"/>
                </a:solidFill>
                <a:latin typeface="Times New Roman" panose="02020603050405020304" pitchFamily="18" charset="0"/>
                <a:cs typeface="Times New Roman" pitchFamily="18" charset="0"/>
              </a:rPr>
              <a:t>short-term or </a:t>
            </a:r>
            <a:br>
              <a:rPr lang="en-US" sz="2000" b="1" dirty="0">
                <a:solidFill>
                  <a:srgbClr val="C00000"/>
                </a:solidFill>
                <a:latin typeface="Times New Roman" panose="02020603050405020304" pitchFamily="18" charset="0"/>
                <a:cs typeface="Times New Roman" pitchFamily="18" charset="0"/>
              </a:rPr>
            </a:br>
            <a:r>
              <a:rPr lang="en-US" sz="2000" b="1" dirty="0">
                <a:solidFill>
                  <a:srgbClr val="C00000"/>
                </a:solidFill>
                <a:latin typeface="Times New Roman" panose="02020603050405020304" pitchFamily="18" charset="0"/>
                <a:cs typeface="Times New Roman" pitchFamily="18" charset="0"/>
              </a:rPr>
              <a:t>terminable at will</a:t>
            </a:r>
            <a:r>
              <a:rPr lang="en-US" sz="2000" dirty="0">
                <a:latin typeface="Times New Roman" panose="02020603050405020304" pitchFamily="18" charset="0"/>
                <a:cs typeface="Times New Roman" pitchFamily="18" charset="0"/>
              </a:rPr>
              <a:t>. </a:t>
            </a:r>
          </a:p>
          <a:p>
            <a:pPr lvl="1">
              <a:lnSpc>
                <a:spcPct val="100000"/>
              </a:lnSpc>
            </a:pPr>
            <a:r>
              <a:rPr lang="en-US" sz="2000" dirty="0">
                <a:latin typeface="Times New Roman" panose="02020603050405020304" pitchFamily="18" charset="0"/>
                <a:cs typeface="Times New Roman" pitchFamily="18" charset="0"/>
              </a:rPr>
              <a:t>Concern only if </a:t>
            </a:r>
            <a:r>
              <a:rPr lang="en-US" sz="2000" b="1" dirty="0">
                <a:solidFill>
                  <a:srgbClr val="C00000"/>
                </a:solidFill>
                <a:latin typeface="Times New Roman" panose="02020603050405020304" pitchFamily="18" charset="0"/>
                <a:cs typeface="Times New Roman" pitchFamily="18" charset="0"/>
              </a:rPr>
              <a:t>long-term exclusives with staggered expiration dates</a:t>
            </a:r>
          </a:p>
          <a:p>
            <a:pPr>
              <a:lnSpc>
                <a:spcPct val="100000"/>
              </a:lnSpc>
            </a:pPr>
            <a:endParaRPr lang="en-US" sz="2400" dirty="0"/>
          </a:p>
          <a:p>
            <a:pPr>
              <a:lnSpc>
                <a:spcPct val="100000"/>
              </a:lnSpc>
            </a:pPr>
            <a:endParaRPr lang="en-US" sz="2400" dirty="0"/>
          </a:p>
        </p:txBody>
      </p:sp>
      <p:sp>
        <p:nvSpPr>
          <p:cNvPr id="4" name="Slide Number Placeholder 3">
            <a:extLst>
              <a:ext uri="{FF2B5EF4-FFF2-40B4-BE49-F238E27FC236}">
                <a16:creationId xmlns:a16="http://schemas.microsoft.com/office/drawing/2014/main" id="{6C63E8A2-4C75-482B-AFFD-B70D992DA5C8}"/>
              </a:ext>
            </a:extLst>
          </p:cNvPr>
          <p:cNvSpPr>
            <a:spLocks noGrp="1"/>
          </p:cNvSpPr>
          <p:nvPr>
            <p:ph type="sldNum" sz="quarter" idx="12"/>
          </p:nvPr>
        </p:nvSpPr>
        <p:spPr/>
        <p:txBody>
          <a:bodyPr/>
          <a:lstStyle/>
          <a:p>
            <a:fld id="{AED887C7-F0E8-4606-A69D-D8C14AD94506}" type="slidenum">
              <a:rPr lang="en-US" smtClean="0"/>
              <a:t>23</a:t>
            </a:fld>
            <a:endParaRPr lang="en-US" dirty="0"/>
          </a:p>
        </p:txBody>
      </p:sp>
      <p:sp>
        <p:nvSpPr>
          <p:cNvPr id="5" name="TextBox 4">
            <a:extLst>
              <a:ext uri="{FF2B5EF4-FFF2-40B4-BE49-F238E27FC236}">
                <a16:creationId xmlns:a16="http://schemas.microsoft.com/office/drawing/2014/main" id="{633F3E41-EED8-495F-B56B-F99F0A0480F2}"/>
              </a:ext>
            </a:extLst>
          </p:cNvPr>
          <p:cNvSpPr txBox="1"/>
          <p:nvPr/>
        </p:nvSpPr>
        <p:spPr>
          <a:xfrm>
            <a:off x="9021462" y="1336214"/>
            <a:ext cx="2713145" cy="1323439"/>
          </a:xfrm>
          <a:prstGeom prst="rect">
            <a:avLst/>
          </a:prstGeom>
          <a:noFill/>
          <a:ln w="38100">
            <a:solidFill>
              <a:srgbClr val="0070C0"/>
            </a:solidFill>
          </a:ln>
        </p:spPr>
        <p:txBody>
          <a:bodyPr wrap="square" rtlCol="0">
            <a:spAutoFit/>
          </a:bodyPr>
          <a:lstStyle/>
          <a:p>
            <a:r>
              <a:rPr lang="en-US" sz="2000" b="1" dirty="0">
                <a:solidFill>
                  <a:srgbClr val="0070C0"/>
                </a:solidFill>
              </a:rPr>
              <a:t>Implicit assumption is bidding on a level playing field for an exclusive</a:t>
            </a:r>
          </a:p>
        </p:txBody>
      </p:sp>
      <p:cxnSp>
        <p:nvCxnSpPr>
          <p:cNvPr id="6" name="Straight Arrow Connector 5">
            <a:extLst>
              <a:ext uri="{FF2B5EF4-FFF2-40B4-BE49-F238E27FC236}">
                <a16:creationId xmlns:a16="http://schemas.microsoft.com/office/drawing/2014/main" id="{5A9BC9DB-D3E9-4905-8AF7-A29FD20723B3}"/>
              </a:ext>
            </a:extLst>
          </p:cNvPr>
          <p:cNvCxnSpPr>
            <a:cxnSpLocks/>
          </p:cNvCxnSpPr>
          <p:nvPr/>
        </p:nvCxnSpPr>
        <p:spPr>
          <a:xfrm flipH="1">
            <a:off x="8291007" y="1856957"/>
            <a:ext cx="592751" cy="25044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0F2CA09D-01EC-474A-8E7E-839EFEC03FED}"/>
              </a:ext>
            </a:extLst>
          </p:cNvPr>
          <p:cNvSpPr txBox="1"/>
          <p:nvPr/>
        </p:nvSpPr>
        <p:spPr>
          <a:xfrm>
            <a:off x="9499404" y="5607171"/>
            <a:ext cx="2454472" cy="707886"/>
          </a:xfrm>
          <a:prstGeom prst="rect">
            <a:avLst/>
          </a:prstGeom>
          <a:noFill/>
          <a:ln w="38100">
            <a:solidFill>
              <a:srgbClr val="0070C0"/>
            </a:solidFill>
          </a:ln>
        </p:spPr>
        <p:txBody>
          <a:bodyPr wrap="square" rtlCol="0">
            <a:spAutoFit/>
          </a:bodyPr>
          <a:lstStyle/>
          <a:p>
            <a:r>
              <a:rPr lang="en-US" sz="2000" b="1" dirty="0">
                <a:solidFill>
                  <a:srgbClr val="0070C0"/>
                </a:solidFill>
              </a:rPr>
              <a:t>Recall</a:t>
            </a:r>
            <a:br>
              <a:rPr lang="en-US" sz="2000" b="1" dirty="0">
                <a:solidFill>
                  <a:srgbClr val="0070C0"/>
                </a:solidFill>
              </a:rPr>
            </a:br>
            <a:r>
              <a:rPr lang="en-US" sz="2000" b="1" i="1" dirty="0">
                <a:solidFill>
                  <a:srgbClr val="0070C0"/>
                </a:solidFill>
              </a:rPr>
              <a:t>Waste Management</a:t>
            </a:r>
          </a:p>
        </p:txBody>
      </p:sp>
      <p:cxnSp>
        <p:nvCxnSpPr>
          <p:cNvPr id="9" name="Straight Arrow Connector 8">
            <a:extLst>
              <a:ext uri="{FF2B5EF4-FFF2-40B4-BE49-F238E27FC236}">
                <a16:creationId xmlns:a16="http://schemas.microsoft.com/office/drawing/2014/main" id="{AD6601FB-F112-4F7B-B3DE-97F12FDA93E3}"/>
              </a:ext>
            </a:extLst>
          </p:cNvPr>
          <p:cNvCxnSpPr>
            <a:cxnSpLocks/>
          </p:cNvCxnSpPr>
          <p:nvPr/>
        </p:nvCxnSpPr>
        <p:spPr>
          <a:xfrm flipH="1">
            <a:off x="8883758" y="6125188"/>
            <a:ext cx="518510" cy="143702"/>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7A60E9E0-9D48-4180-A992-7FF0F8B12B89}"/>
              </a:ext>
            </a:extLst>
          </p:cNvPr>
          <p:cNvSpPr txBox="1"/>
          <p:nvPr/>
        </p:nvSpPr>
        <p:spPr>
          <a:xfrm>
            <a:off x="8378933" y="3578283"/>
            <a:ext cx="2454472" cy="1323439"/>
          </a:xfrm>
          <a:prstGeom prst="rect">
            <a:avLst/>
          </a:prstGeom>
          <a:noFill/>
          <a:ln w="38100">
            <a:solidFill>
              <a:srgbClr val="0070C0"/>
            </a:solidFill>
          </a:ln>
        </p:spPr>
        <p:txBody>
          <a:bodyPr wrap="square" rtlCol="0">
            <a:spAutoFit/>
          </a:bodyPr>
          <a:lstStyle/>
          <a:p>
            <a:r>
              <a:rPr lang="en-US" sz="2000" b="1" dirty="0">
                <a:solidFill>
                  <a:srgbClr val="0070C0"/>
                </a:solidFill>
              </a:rPr>
              <a:t>Rival also might use direct distribution (vertically integrate into distribution)</a:t>
            </a:r>
            <a:endParaRPr lang="en-US" sz="2000" b="1" i="1" dirty="0">
              <a:solidFill>
                <a:srgbClr val="0070C0"/>
              </a:solidFill>
            </a:endParaRPr>
          </a:p>
        </p:txBody>
      </p:sp>
      <p:cxnSp>
        <p:nvCxnSpPr>
          <p:cNvPr id="11" name="Straight Arrow Connector 10">
            <a:extLst>
              <a:ext uri="{FF2B5EF4-FFF2-40B4-BE49-F238E27FC236}">
                <a16:creationId xmlns:a16="http://schemas.microsoft.com/office/drawing/2014/main" id="{AACE0157-D3B9-4355-A444-87C0BB04B191}"/>
              </a:ext>
            </a:extLst>
          </p:cNvPr>
          <p:cNvCxnSpPr>
            <a:cxnSpLocks/>
          </p:cNvCxnSpPr>
          <p:nvPr/>
        </p:nvCxnSpPr>
        <p:spPr>
          <a:xfrm flipH="1">
            <a:off x="7026383" y="4078814"/>
            <a:ext cx="803167" cy="34410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4660349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106766-8632-487E-8BE5-B675C14FF9B6}"/>
              </a:ext>
            </a:extLst>
          </p:cNvPr>
          <p:cNvSpPr>
            <a:spLocks noGrp="1"/>
          </p:cNvSpPr>
          <p:nvPr>
            <p:ph type="title"/>
          </p:nvPr>
        </p:nvSpPr>
        <p:spPr>
          <a:xfrm>
            <a:off x="658335" y="365125"/>
            <a:ext cx="10834234" cy="1325563"/>
          </a:xfrm>
          <a:noFill/>
        </p:spPr>
        <p:txBody>
          <a:bodyPr>
            <a:normAutofit/>
          </a:bodyPr>
          <a:lstStyle/>
          <a:p>
            <a:r>
              <a:rPr lang="en-US" sz="3200" dirty="0"/>
              <a:t>Competition for Exclusives: Impact on the Law</a:t>
            </a:r>
          </a:p>
        </p:txBody>
      </p:sp>
      <p:sp>
        <p:nvSpPr>
          <p:cNvPr id="3" name="Content Placeholder 2">
            <a:extLst>
              <a:ext uri="{FF2B5EF4-FFF2-40B4-BE49-F238E27FC236}">
                <a16:creationId xmlns:a16="http://schemas.microsoft.com/office/drawing/2014/main" id="{42C0D57C-CDF2-4D22-86B8-71A4302B5BA7}"/>
              </a:ext>
            </a:extLst>
          </p:cNvPr>
          <p:cNvSpPr>
            <a:spLocks noGrp="1"/>
          </p:cNvSpPr>
          <p:nvPr>
            <p:ph idx="1"/>
          </p:nvPr>
        </p:nvSpPr>
        <p:spPr/>
        <p:txBody>
          <a:bodyPr>
            <a:normAutofit fontScale="92500" lnSpcReduction="20000"/>
          </a:bodyPr>
          <a:lstStyle/>
          <a:p>
            <a:r>
              <a:rPr lang="en-US" dirty="0"/>
              <a:t>Several important cases (some by Chicago-School judges) </a:t>
            </a:r>
            <a:r>
              <a:rPr lang="en-US" sz="2000" i="1" dirty="0">
                <a:solidFill>
                  <a:srgbClr val="00B0F0"/>
                </a:solidFill>
              </a:rPr>
              <a:t>(pp. 1062-63)</a:t>
            </a:r>
          </a:p>
          <a:p>
            <a:pPr lvl="1"/>
            <a:r>
              <a:rPr lang="en-US" dirty="0"/>
              <a:t> </a:t>
            </a:r>
            <a:r>
              <a:rPr lang="en-US" i="1" dirty="0"/>
              <a:t>Roland Machinery </a:t>
            </a:r>
            <a:r>
              <a:rPr lang="en-US" dirty="0"/>
              <a:t>(7th Cir. 1984) (by Posner)</a:t>
            </a:r>
          </a:p>
          <a:p>
            <a:pPr lvl="1"/>
            <a:r>
              <a:rPr lang="en-US" i="1" dirty="0"/>
              <a:t>U.S. Healthcare v. Healthsource </a:t>
            </a:r>
            <a:r>
              <a:rPr lang="en-US" dirty="0"/>
              <a:t>(1st Cir. 1993) (by </a:t>
            </a:r>
            <a:r>
              <a:rPr lang="en-US" dirty="0" err="1"/>
              <a:t>Boudin</a:t>
            </a:r>
            <a:r>
              <a:rPr lang="en-US" dirty="0"/>
              <a:t>)</a:t>
            </a:r>
          </a:p>
          <a:p>
            <a:pPr lvl="1"/>
            <a:r>
              <a:rPr lang="en-US" i="1" dirty="0"/>
              <a:t>Paddock </a:t>
            </a:r>
            <a:r>
              <a:rPr lang="en-US" dirty="0"/>
              <a:t>(7th Cir. 1996) (by Easterbrook)</a:t>
            </a:r>
          </a:p>
          <a:p>
            <a:pPr lvl="1"/>
            <a:r>
              <a:rPr lang="en-US" i="1" dirty="0"/>
              <a:t>Gilbarco </a:t>
            </a:r>
            <a:r>
              <a:rPr lang="en-US" dirty="0"/>
              <a:t>(9th Cir. 1997)</a:t>
            </a:r>
          </a:p>
          <a:p>
            <a:r>
              <a:rPr lang="en-US" dirty="0"/>
              <a:t>Bottom line</a:t>
            </a:r>
          </a:p>
          <a:p>
            <a:pPr lvl="1"/>
            <a:r>
              <a:rPr lang="en-US" dirty="0"/>
              <a:t>Per se legal if short term exclusives (1 year or less)</a:t>
            </a:r>
          </a:p>
          <a:p>
            <a:pPr lvl="1"/>
            <a:r>
              <a:rPr lang="en-US" dirty="0"/>
              <a:t>Presumptively legal unless there is total exclusion </a:t>
            </a:r>
          </a:p>
          <a:p>
            <a:r>
              <a:rPr lang="en-US" dirty="0">
                <a:solidFill>
                  <a:srgbClr val="C00000"/>
                </a:solidFill>
              </a:rPr>
              <a:t>But Chicago argument is generally economically invalid for analyzing exclusives by dominant firms attempting to protect monopoly power, or firms that maintain or increase market power vs small rivals</a:t>
            </a:r>
          </a:p>
          <a:p>
            <a:r>
              <a:rPr lang="en-US" dirty="0">
                <a:solidFill>
                  <a:srgbClr val="C00000"/>
                </a:solidFill>
              </a:rPr>
              <a:t>Courts more recently have been pushing back</a:t>
            </a:r>
          </a:p>
        </p:txBody>
      </p:sp>
      <p:sp>
        <p:nvSpPr>
          <p:cNvPr id="4" name="Slide Number Placeholder 3">
            <a:extLst>
              <a:ext uri="{FF2B5EF4-FFF2-40B4-BE49-F238E27FC236}">
                <a16:creationId xmlns:a16="http://schemas.microsoft.com/office/drawing/2014/main" id="{2E03E289-C9D2-4B64-9CA2-8B3D9A9C4A77}"/>
              </a:ext>
            </a:extLst>
          </p:cNvPr>
          <p:cNvSpPr>
            <a:spLocks noGrp="1"/>
          </p:cNvSpPr>
          <p:nvPr>
            <p:ph type="sldNum" sz="quarter" idx="12"/>
          </p:nvPr>
        </p:nvSpPr>
        <p:spPr/>
        <p:txBody>
          <a:bodyPr/>
          <a:lstStyle/>
          <a:p>
            <a:fld id="{AED887C7-F0E8-4606-A69D-D8C14AD94506}" type="slidenum">
              <a:rPr lang="en-US" smtClean="0"/>
              <a:t>24</a:t>
            </a:fld>
            <a:endParaRPr lang="en-US"/>
          </a:p>
        </p:txBody>
      </p:sp>
    </p:spTree>
    <p:extLst>
      <p:ext uri="{BB962C8B-B14F-4D97-AF65-F5344CB8AC3E}">
        <p14:creationId xmlns:p14="http://schemas.microsoft.com/office/powerpoint/2010/main" val="159492768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7820" y="365125"/>
            <a:ext cx="11524179" cy="1325563"/>
          </a:xfrm>
        </p:spPr>
        <p:txBody>
          <a:bodyPr>
            <a:noAutofit/>
          </a:bodyPr>
          <a:lstStyle/>
          <a:p>
            <a:r>
              <a:rPr lang="en-US" dirty="0">
                <a:solidFill>
                  <a:schemeClr val="tx2">
                    <a:lumMod val="75000"/>
                  </a:schemeClr>
                </a:solidFill>
                <a:latin typeface="Times New Roman" panose="02020603050405020304" pitchFamily="18" charset="0"/>
                <a:cs typeface="Times New Roman" panose="02020603050405020304" pitchFamily="18" charset="0"/>
              </a:rPr>
              <a:t>Post-Chicago Story: </a:t>
            </a:r>
            <a:r>
              <a:rPr lang="en-US" sz="3200" dirty="0">
                <a:solidFill>
                  <a:schemeClr val="tx2">
                    <a:lumMod val="75000"/>
                  </a:schemeClr>
                </a:solidFill>
                <a:latin typeface="Times New Roman" panose="02020603050405020304" pitchFamily="18" charset="0"/>
                <a:cs typeface="Times New Roman" panose="02020603050405020304" pitchFamily="18" charset="0"/>
              </a:rPr>
              <a:t>“Competition for Distributors” </a:t>
            </a:r>
            <a:br>
              <a:rPr lang="en-US" sz="3200" dirty="0">
                <a:solidFill>
                  <a:schemeClr val="tx2">
                    <a:lumMod val="75000"/>
                  </a:schemeClr>
                </a:solidFill>
                <a:latin typeface="Times New Roman" panose="02020603050405020304" pitchFamily="18" charset="0"/>
                <a:cs typeface="Times New Roman" panose="02020603050405020304" pitchFamily="18" charset="0"/>
              </a:rPr>
            </a:br>
            <a:r>
              <a:rPr lang="en-US" sz="3200" dirty="0">
                <a:solidFill>
                  <a:schemeClr val="tx2">
                    <a:lumMod val="75000"/>
                  </a:schemeClr>
                </a:solidFill>
                <a:latin typeface="Times New Roman" panose="02020603050405020304" pitchFamily="18" charset="0"/>
                <a:cs typeface="Times New Roman" panose="02020603050405020304" pitchFamily="18" charset="0"/>
              </a:rPr>
              <a:t>Will </a:t>
            </a:r>
            <a:r>
              <a:rPr lang="en-US" sz="3200" i="1" dirty="0">
                <a:solidFill>
                  <a:schemeClr val="tx2">
                    <a:lumMod val="75000"/>
                  </a:schemeClr>
                </a:solidFill>
                <a:latin typeface="Times New Roman" panose="02020603050405020304" pitchFamily="18" charset="0"/>
                <a:cs typeface="Times New Roman" panose="02020603050405020304" pitchFamily="18" charset="0"/>
              </a:rPr>
              <a:t>Not </a:t>
            </a:r>
            <a:r>
              <a:rPr lang="en-US" sz="3200" dirty="0">
                <a:solidFill>
                  <a:schemeClr val="tx2">
                    <a:lumMod val="75000"/>
                  </a:schemeClr>
                </a:solidFill>
                <a:latin typeface="Times New Roman" panose="02020603050405020304" pitchFamily="18" charset="0"/>
                <a:cs typeface="Times New Roman" panose="02020603050405020304" pitchFamily="18" charset="0"/>
              </a:rPr>
              <a:t>Protect Competition</a:t>
            </a:r>
            <a:endParaRPr lang="en-US" sz="3200" dirty="0">
              <a:solidFill>
                <a:srgbClr val="CC330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0" y="1840296"/>
            <a:ext cx="9553575" cy="5105400"/>
          </a:xfrm>
        </p:spPr>
        <p:txBody>
          <a:bodyPr>
            <a:normAutofit/>
          </a:bodyPr>
          <a:lstStyle/>
          <a:p>
            <a:pPr lvl="1"/>
            <a:r>
              <a:rPr lang="en-US" dirty="0">
                <a:latin typeface="Times New Roman" panose="02020603050405020304" pitchFamily="18" charset="0"/>
                <a:cs typeface="Times New Roman" panose="02020603050405020304" pitchFamily="18" charset="0"/>
              </a:rPr>
              <a:t>The law cannot rely on “competition for the contract” to maintain competitive markets</a:t>
            </a:r>
          </a:p>
          <a:p>
            <a:pPr lvl="2"/>
            <a:r>
              <a:rPr lang="en-US" dirty="0">
                <a:latin typeface="Times New Roman" panose="02020603050405020304" pitchFamily="18" charset="0"/>
                <a:cs typeface="Times New Roman" panose="02020603050405020304" pitchFamily="18" charset="0"/>
              </a:rPr>
              <a:t>Because of the dominant firm’s </a:t>
            </a:r>
            <a:r>
              <a:rPr lang="en-US" dirty="0">
                <a:solidFill>
                  <a:srgbClr val="C00000"/>
                </a:solidFill>
                <a:latin typeface="Times New Roman" panose="02020603050405020304" pitchFamily="18" charset="0"/>
                <a:cs typeface="Times New Roman" panose="02020603050405020304" pitchFamily="18" charset="0"/>
              </a:rPr>
              <a:t>“exclusion value” (</a:t>
            </a:r>
            <a:r>
              <a:rPr lang="en-US" i="1" dirty="0">
                <a:solidFill>
                  <a:srgbClr val="C00000"/>
                </a:solidFill>
                <a:latin typeface="Times New Roman" panose="02020603050405020304" pitchFamily="18" charset="0"/>
                <a:cs typeface="Times New Roman" panose="02020603050405020304" pitchFamily="18" charset="0"/>
              </a:rPr>
              <a:t>or, </a:t>
            </a:r>
            <a:r>
              <a:rPr lang="en-US" dirty="0">
                <a:solidFill>
                  <a:srgbClr val="C00000"/>
                </a:solidFill>
                <a:latin typeface="Times New Roman" panose="02020603050405020304" pitchFamily="18" charset="0"/>
                <a:cs typeface="Times New Roman" panose="02020603050405020304" pitchFamily="18" charset="0"/>
              </a:rPr>
              <a:t>“market power fund”) </a:t>
            </a:r>
            <a:r>
              <a:rPr lang="en-US" dirty="0">
                <a:latin typeface="Times New Roman" panose="02020603050405020304" pitchFamily="18" charset="0"/>
                <a:cs typeface="Times New Roman" panose="02020603050405020304" pitchFamily="18" charset="0"/>
              </a:rPr>
              <a:t>and the </a:t>
            </a:r>
            <a:r>
              <a:rPr lang="en-US" dirty="0">
                <a:solidFill>
                  <a:srgbClr val="C00000"/>
                </a:solidFill>
                <a:latin typeface="Times New Roman" panose="02020603050405020304" pitchFamily="18" charset="0"/>
                <a:cs typeface="Times New Roman" panose="02020603050405020304" pitchFamily="18" charset="0"/>
              </a:rPr>
              <a:t>entrant’s “coordination problems”</a:t>
            </a:r>
            <a:r>
              <a:rPr lang="en-US" dirty="0">
                <a:latin typeface="Times New Roman" panose="02020603050405020304" pitchFamily="18" charset="0"/>
                <a:cs typeface="Times New Roman" panose="02020603050405020304" pitchFamily="18" charset="0"/>
              </a:rPr>
              <a:t> there often will not be effective bidding competition for distributors that can maintain competition, </a:t>
            </a:r>
            <a:br>
              <a:rPr lang="en-US" dirty="0">
                <a:latin typeface="Times New Roman" panose="02020603050405020304" pitchFamily="18" charset="0"/>
                <a:cs typeface="Times New Roman" panose="02020603050405020304" pitchFamily="18" charset="0"/>
              </a:rPr>
            </a:br>
            <a:r>
              <a:rPr lang="en-US" i="1" dirty="0">
                <a:solidFill>
                  <a:srgbClr val="C00000"/>
                </a:solidFill>
                <a:latin typeface="Times New Roman" panose="02020603050405020304" pitchFamily="18" charset="0"/>
                <a:cs typeface="Times New Roman" panose="02020603050405020304" pitchFamily="18" charset="0"/>
              </a:rPr>
              <a:t>even for short-term exclusives</a:t>
            </a:r>
            <a:r>
              <a:rPr lang="en-US" dirty="0">
                <a:latin typeface="Times New Roman" panose="02020603050405020304" pitchFamily="18" charset="0"/>
                <a:cs typeface="Times New Roman" panose="02020603050405020304" pitchFamily="18" charset="0"/>
              </a:rPr>
              <a:t>.  </a:t>
            </a:r>
          </a:p>
          <a:p>
            <a:pPr lvl="2"/>
            <a:r>
              <a:rPr lang="en-US" dirty="0">
                <a:latin typeface="Times New Roman" panose="02020603050405020304" pitchFamily="18" charset="0"/>
                <a:cs typeface="Times New Roman" panose="02020603050405020304" pitchFamily="18" charset="0"/>
              </a:rPr>
              <a:t>In fact, the entrant may have </a:t>
            </a:r>
            <a:r>
              <a:rPr lang="en-US" dirty="0">
                <a:solidFill>
                  <a:srgbClr val="C00000"/>
                </a:solidFill>
                <a:latin typeface="Times New Roman" panose="02020603050405020304" pitchFamily="18" charset="0"/>
                <a:cs typeface="Times New Roman" panose="02020603050405020304" pitchFamily="18" charset="0"/>
              </a:rPr>
              <a:t>no rational economic incentive </a:t>
            </a:r>
            <a:r>
              <a:rPr lang="en-US" dirty="0">
                <a:latin typeface="Times New Roman" panose="02020603050405020304" pitchFamily="18" charset="0"/>
                <a:cs typeface="Times New Roman" panose="02020603050405020304" pitchFamily="18" charset="0"/>
              </a:rPr>
              <a:t>to try to </a:t>
            </a:r>
            <a:br>
              <a:rPr lang="en-US"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outbid incumbent</a:t>
            </a:r>
          </a:p>
          <a:p>
            <a:pPr lvl="2"/>
            <a:r>
              <a:rPr lang="en-US" dirty="0">
                <a:latin typeface="Times New Roman" panose="02020603050405020304" pitchFamily="18" charset="0"/>
                <a:cs typeface="Times New Roman" panose="02020603050405020304" pitchFamily="18" charset="0"/>
              </a:rPr>
              <a:t>Such an entrant is </a:t>
            </a:r>
            <a:r>
              <a:rPr lang="en-US" i="1" dirty="0">
                <a:latin typeface="Times New Roman" panose="02020603050405020304" pitchFamily="18" charset="0"/>
                <a:cs typeface="Times New Roman" panose="02020603050405020304" pitchFamily="18" charset="0"/>
              </a:rPr>
              <a:t>not </a:t>
            </a:r>
            <a:r>
              <a:rPr lang="en-US" dirty="0">
                <a:latin typeface="Times New Roman" panose="02020603050405020304" pitchFamily="18" charset="0"/>
                <a:cs typeface="Times New Roman" panose="02020603050405020304" pitchFamily="18" charset="0"/>
              </a:rPr>
              <a:t>“lazy or incompetent,” but is “rational” in the face of effective exclusionary conduct by the dominant firm.</a:t>
            </a:r>
          </a:p>
          <a:p>
            <a:pPr lvl="1"/>
            <a:r>
              <a:rPr lang="en-US" dirty="0">
                <a:latin typeface="Times New Roman" panose="02020603050405020304" pitchFamily="18" charset="0"/>
                <a:cs typeface="Times New Roman" panose="02020603050405020304" pitchFamily="18" charset="0"/>
              </a:rPr>
              <a:t>Even if entrant survives (i.e., remains above MVS and </a:t>
            </a:r>
            <a:r>
              <a:rPr lang="en-US" dirty="0" err="1">
                <a:latin typeface="Times New Roman" panose="02020603050405020304" pitchFamily="18" charset="0"/>
                <a:cs typeface="Times New Roman" panose="02020603050405020304" pitchFamily="18" charset="0"/>
              </a:rPr>
              <a:t>MES</a:t>
            </a:r>
            <a:r>
              <a:rPr lang="en-US" dirty="0">
                <a:latin typeface="Times New Roman" panose="02020603050405020304" pitchFamily="18" charset="0"/>
                <a:cs typeface="Times New Roman" panose="02020603050405020304" pitchFamily="18" charset="0"/>
              </a:rPr>
              <a:t>), </a:t>
            </a:r>
            <a:br>
              <a:rPr lang="en-US"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its costs still may be raised or the scope of its competition </a:t>
            </a:r>
            <a:br>
              <a:rPr lang="en-US"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may be reduced </a:t>
            </a:r>
          </a:p>
          <a:p>
            <a:pPr marL="457200" lvl="1" indent="0">
              <a:buNone/>
            </a:pPr>
            <a:br>
              <a:rPr lang="en-US" dirty="0">
                <a:latin typeface="Times New Roman" panose="02020603050405020304" pitchFamily="18" charset="0"/>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pPr>
              <a:defRPr/>
            </a:pPr>
            <a:fld id="{991FA2BD-1723-4EED-AE72-94F6707D9963}" type="slidenum">
              <a:rPr lang="en-US" smtClean="0">
                <a:solidFill>
                  <a:srgbClr val="000000"/>
                </a:solidFill>
              </a:rPr>
              <a:pPr>
                <a:defRPr/>
              </a:pPr>
              <a:t>25</a:t>
            </a:fld>
            <a:endParaRPr lang="en-US">
              <a:solidFill>
                <a:srgbClr val="000000"/>
              </a:solidFill>
            </a:endParaRPr>
          </a:p>
        </p:txBody>
      </p:sp>
      <p:sp>
        <p:nvSpPr>
          <p:cNvPr id="5" name="TextBox 4">
            <a:extLst>
              <a:ext uri="{FF2B5EF4-FFF2-40B4-BE49-F238E27FC236}">
                <a16:creationId xmlns:a16="http://schemas.microsoft.com/office/drawing/2014/main" id="{551A0E54-A928-405F-8E89-7CE4B14BFC11}"/>
              </a:ext>
            </a:extLst>
          </p:cNvPr>
          <p:cNvSpPr txBox="1"/>
          <p:nvPr/>
        </p:nvSpPr>
        <p:spPr>
          <a:xfrm>
            <a:off x="8408251" y="5398036"/>
            <a:ext cx="3626214" cy="1323439"/>
          </a:xfrm>
          <a:prstGeom prst="rect">
            <a:avLst/>
          </a:prstGeom>
          <a:noFill/>
          <a:ln w="38100">
            <a:solidFill>
              <a:srgbClr val="0070C0"/>
            </a:solidFill>
          </a:ln>
        </p:spPr>
        <p:txBody>
          <a:bodyPr wrap="square" rtlCol="0">
            <a:spAutoFit/>
          </a:bodyPr>
          <a:lstStyle/>
          <a:p>
            <a:r>
              <a:rPr lang="en-US" sz="2000" b="1" dirty="0">
                <a:solidFill>
                  <a:srgbClr val="0070C0"/>
                </a:solidFill>
              </a:rPr>
              <a:t>If entrant’s potential customer base is small, monopolist can simply cede small market share without to cut price</a:t>
            </a:r>
          </a:p>
        </p:txBody>
      </p:sp>
      <p:cxnSp>
        <p:nvCxnSpPr>
          <p:cNvPr id="6" name="Straight Arrow Connector 5">
            <a:extLst>
              <a:ext uri="{FF2B5EF4-FFF2-40B4-BE49-F238E27FC236}">
                <a16:creationId xmlns:a16="http://schemas.microsoft.com/office/drawing/2014/main" id="{F725CD47-5AB3-4CF8-B631-03C204ADF3FC}"/>
              </a:ext>
            </a:extLst>
          </p:cNvPr>
          <p:cNvCxnSpPr>
            <a:cxnSpLocks/>
          </p:cNvCxnSpPr>
          <p:nvPr/>
        </p:nvCxnSpPr>
        <p:spPr>
          <a:xfrm flipH="1" flipV="1">
            <a:off x="7222733" y="5994757"/>
            <a:ext cx="846471" cy="21240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0789799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229474" y="1498862"/>
            <a:ext cx="9219326" cy="5590093"/>
          </a:xfrm>
        </p:spPr>
        <p:txBody>
          <a:bodyPr>
            <a:normAutofit/>
          </a:bodyPr>
          <a:lstStyle/>
          <a:p>
            <a:pPr marL="800100" lvl="1">
              <a:spcBef>
                <a:spcPts val="0"/>
              </a:spcBef>
              <a:spcAft>
                <a:spcPts val="600"/>
              </a:spcAft>
              <a:defRPr/>
            </a:pPr>
            <a:r>
              <a:rPr lang="en-US" sz="2000" dirty="0">
                <a:latin typeface="Times New Roman" panose="02020603050405020304" pitchFamily="18" charset="0"/>
                <a:cs typeface="Times New Roman" pitchFamily="18" charset="0"/>
              </a:rPr>
              <a:t>Incumbent dominant firm may tie up exclusives </a:t>
            </a:r>
            <a:r>
              <a:rPr lang="en-US" sz="2000" dirty="0">
                <a:solidFill>
                  <a:srgbClr val="C00000"/>
                </a:solidFill>
                <a:latin typeface="Times New Roman" panose="02020603050405020304" pitchFamily="18" charset="0"/>
                <a:cs typeface="Times New Roman" pitchFamily="18" charset="0"/>
              </a:rPr>
              <a:t>in advance of entry </a:t>
            </a:r>
            <a:r>
              <a:rPr lang="en-US" sz="2000" dirty="0">
                <a:latin typeface="Times New Roman" panose="02020603050405020304" pitchFamily="18" charset="0"/>
                <a:cs typeface="Times New Roman" pitchFamily="18" charset="0"/>
              </a:rPr>
              <a:t>(so no bidding) </a:t>
            </a:r>
          </a:p>
          <a:p>
            <a:pPr marL="800100" lvl="1">
              <a:spcBef>
                <a:spcPts val="0"/>
              </a:spcBef>
              <a:spcAft>
                <a:spcPts val="600"/>
              </a:spcAft>
              <a:defRPr/>
            </a:pPr>
            <a:r>
              <a:rPr lang="en-US" sz="2000" dirty="0">
                <a:latin typeface="Times New Roman" panose="02020603050405020304" pitchFamily="18" charset="0"/>
                <a:cs typeface="Times New Roman" pitchFamily="18" charset="0"/>
              </a:rPr>
              <a:t>Incumbent dominant firm has significant </a:t>
            </a:r>
            <a:r>
              <a:rPr lang="en-US" sz="2000" dirty="0">
                <a:solidFill>
                  <a:srgbClr val="C00000"/>
                </a:solidFill>
                <a:latin typeface="Times New Roman" panose="02020603050405020304" pitchFamily="18" charset="0"/>
                <a:cs typeface="Times New Roman" pitchFamily="18" charset="0"/>
              </a:rPr>
              <a:t>bidding advantages </a:t>
            </a:r>
            <a:r>
              <a:rPr lang="en-US" sz="2000" dirty="0">
                <a:latin typeface="Times New Roman" panose="02020603050405020304" pitchFamily="18" charset="0"/>
                <a:cs typeface="Times New Roman" pitchFamily="18" charset="0"/>
              </a:rPr>
              <a:t>from “incumbency” and market power – a </a:t>
            </a:r>
            <a:r>
              <a:rPr lang="en-US" sz="2000" dirty="0">
                <a:solidFill>
                  <a:srgbClr val="C00000"/>
                </a:solidFill>
                <a:latin typeface="Times New Roman" panose="02020603050405020304" pitchFamily="18" charset="0"/>
                <a:cs typeface="Times New Roman" pitchFamily="18" charset="0"/>
              </a:rPr>
              <a:t>“market power fund” </a:t>
            </a:r>
            <a:r>
              <a:rPr lang="en-US" sz="2000" dirty="0">
                <a:latin typeface="Times New Roman" panose="02020603050405020304" pitchFamily="18" charset="0"/>
                <a:cs typeface="Times New Roman" pitchFamily="18" charset="0"/>
              </a:rPr>
              <a:t>-- even if rival is equally or more efficient and even if exclusives are short-term or terminable at will.</a:t>
            </a:r>
          </a:p>
          <a:p>
            <a:pPr marL="800100" lvl="1">
              <a:spcBef>
                <a:spcPts val="0"/>
              </a:spcBef>
              <a:spcAft>
                <a:spcPts val="600"/>
              </a:spcAft>
              <a:defRPr/>
            </a:pPr>
            <a:r>
              <a:rPr lang="en-US" sz="2000" dirty="0">
                <a:latin typeface="Times New Roman" panose="02020603050405020304" pitchFamily="18" charset="0"/>
                <a:cs typeface="Times New Roman" pitchFamily="18" charset="0"/>
              </a:rPr>
              <a:t>Suppliers/distributors often will face </a:t>
            </a:r>
            <a:r>
              <a:rPr lang="en-US" sz="2000" dirty="0">
                <a:solidFill>
                  <a:srgbClr val="C00000"/>
                </a:solidFill>
                <a:latin typeface="Times New Roman" panose="02020603050405020304" pitchFamily="18" charset="0"/>
                <a:cs typeface="Times New Roman" pitchFamily="18" charset="0"/>
              </a:rPr>
              <a:t>switching costs </a:t>
            </a:r>
            <a:r>
              <a:rPr lang="en-US" sz="2000" dirty="0">
                <a:latin typeface="Times New Roman" panose="02020603050405020304" pitchFamily="18" charset="0"/>
                <a:cs typeface="Times New Roman" pitchFamily="18" charset="0"/>
              </a:rPr>
              <a:t>expect dominant firm to succeed in excluding maverick rivals, and </a:t>
            </a:r>
            <a:r>
              <a:rPr lang="en-US" sz="2000" dirty="0">
                <a:solidFill>
                  <a:srgbClr val="C00000"/>
                </a:solidFill>
                <a:latin typeface="Times New Roman" panose="02020603050405020304" pitchFamily="18" charset="0"/>
                <a:cs typeface="Times New Roman" pitchFamily="18" charset="0"/>
              </a:rPr>
              <a:t>cannot coordinate </a:t>
            </a:r>
            <a:r>
              <a:rPr lang="en-US" sz="2000" dirty="0">
                <a:latin typeface="Times New Roman" panose="02020603050405020304" pitchFamily="18" charset="0"/>
                <a:cs typeface="Times New Roman" pitchFamily="18" charset="0"/>
              </a:rPr>
              <a:t>their responses, creating a </a:t>
            </a:r>
            <a:r>
              <a:rPr lang="en-US" sz="2000" dirty="0">
                <a:solidFill>
                  <a:srgbClr val="C00000"/>
                </a:solidFill>
                <a:latin typeface="Times New Roman" panose="02020603050405020304" pitchFamily="18" charset="0"/>
                <a:cs typeface="Times New Roman" pitchFamily="18" charset="0"/>
              </a:rPr>
              <a:t>“self-fulfilling expectation” </a:t>
            </a:r>
            <a:r>
              <a:rPr lang="en-US" sz="2000" dirty="0">
                <a:latin typeface="Times New Roman" panose="02020603050405020304" pitchFamily="18" charset="0"/>
                <a:cs typeface="Times New Roman" pitchFamily="18" charset="0"/>
              </a:rPr>
              <a:t>of exclusion</a:t>
            </a:r>
          </a:p>
          <a:p>
            <a:pPr marL="800100" lvl="1">
              <a:spcBef>
                <a:spcPts val="0"/>
              </a:spcBef>
              <a:spcAft>
                <a:spcPts val="600"/>
              </a:spcAft>
              <a:defRPr/>
            </a:pPr>
            <a:r>
              <a:rPr lang="en-US" sz="2000" dirty="0">
                <a:latin typeface="Times New Roman" panose="02020603050405020304" pitchFamily="18" charset="0"/>
                <a:cs typeface="Times New Roman" pitchFamily="18" charset="0"/>
              </a:rPr>
              <a:t>Even if entrant survives in the market, it will have </a:t>
            </a:r>
            <a:r>
              <a:rPr lang="en-US" sz="2000" dirty="0">
                <a:solidFill>
                  <a:srgbClr val="C00000"/>
                </a:solidFill>
                <a:latin typeface="Times New Roman" panose="02020603050405020304" pitchFamily="18" charset="0"/>
                <a:cs typeface="Times New Roman" pitchFamily="18" charset="0"/>
              </a:rPr>
              <a:t>higher costs or </a:t>
            </a:r>
            <a:br>
              <a:rPr lang="en-US" sz="2000" dirty="0">
                <a:solidFill>
                  <a:srgbClr val="C00000"/>
                </a:solidFill>
                <a:latin typeface="Times New Roman" panose="02020603050405020304" pitchFamily="18" charset="0"/>
                <a:cs typeface="Times New Roman" pitchFamily="18" charset="0"/>
              </a:rPr>
            </a:br>
            <a:r>
              <a:rPr lang="en-US" sz="2000" dirty="0">
                <a:solidFill>
                  <a:srgbClr val="C00000"/>
                </a:solidFill>
                <a:latin typeface="Times New Roman" panose="02020603050405020304" pitchFamily="18" charset="0"/>
                <a:cs typeface="Times New Roman" pitchFamily="18" charset="0"/>
              </a:rPr>
              <a:t>reduced scope of competition</a:t>
            </a:r>
            <a:r>
              <a:rPr lang="en-US" sz="2000" dirty="0">
                <a:latin typeface="Times New Roman" panose="02020603050405020304" pitchFamily="18" charset="0"/>
                <a:cs typeface="Times New Roman" pitchFamily="18" charset="0"/>
              </a:rPr>
              <a:t>, which will reduce its procompetitive impact.  </a:t>
            </a:r>
          </a:p>
          <a:p>
            <a:pPr marL="57150" indent="0">
              <a:spcBef>
                <a:spcPts val="0"/>
              </a:spcBef>
              <a:buNone/>
              <a:defRPr/>
            </a:pPr>
            <a:endParaRPr lang="en-US" sz="1200" dirty="0">
              <a:latin typeface="Calibri" panose="020F0502020204030204" pitchFamily="34" charset="0"/>
            </a:endParaRPr>
          </a:p>
          <a:p>
            <a:pPr marL="57150" indent="0">
              <a:buNone/>
              <a:defRPr/>
            </a:pPr>
            <a:endParaRPr lang="en-US" dirty="0">
              <a:latin typeface="Calibri" panose="020F0502020204030204" pitchFamily="34" charset="0"/>
            </a:endParaRPr>
          </a:p>
        </p:txBody>
      </p:sp>
      <p:sp>
        <p:nvSpPr>
          <p:cNvPr id="11267" name="Rectangle 2"/>
          <p:cNvSpPr>
            <a:spLocks noGrp="1" noChangeArrowheads="1"/>
          </p:cNvSpPr>
          <p:nvPr>
            <p:ph type="title"/>
          </p:nvPr>
        </p:nvSpPr>
        <p:spPr>
          <a:xfrm>
            <a:off x="648788" y="222068"/>
            <a:ext cx="11049876" cy="1066800"/>
          </a:xfrm>
        </p:spPr>
        <p:txBody>
          <a:bodyPr>
            <a:normAutofit/>
          </a:bodyPr>
          <a:lstStyle/>
          <a:p>
            <a:pPr eaLnBrk="1" hangingPunct="1">
              <a:lnSpc>
                <a:spcPct val="90000"/>
              </a:lnSpc>
            </a:pPr>
            <a:r>
              <a:rPr lang="en-US" altLang="en-US" sz="3000" dirty="0">
                <a:latin typeface="Times New Roman" panose="02020603050405020304" pitchFamily="18" charset="0"/>
                <a:cs typeface="Times New Roman" panose="02020603050405020304" pitchFamily="18" charset="0"/>
              </a:rPr>
              <a:t>Dominant Firm‘s Bidding Advantages and Harms to Competition:</a:t>
            </a:r>
            <a:br>
              <a:rPr lang="en-US" altLang="en-US" sz="3000" dirty="0">
                <a:latin typeface="Times New Roman" panose="02020603050405020304" pitchFamily="18" charset="0"/>
                <a:cs typeface="Times New Roman" panose="02020603050405020304" pitchFamily="18" charset="0"/>
              </a:rPr>
            </a:br>
            <a:r>
              <a:rPr lang="en-US" altLang="en-US" sz="3000" i="1" dirty="0">
                <a:latin typeface="Times New Roman" panose="02020603050405020304" pitchFamily="18" charset="0"/>
                <a:cs typeface="Times New Roman" panose="02020603050405020304" pitchFamily="18" charset="0"/>
              </a:rPr>
              <a:t>Summary</a:t>
            </a:r>
            <a:r>
              <a:rPr lang="en-US" altLang="en-US" sz="3000" dirty="0">
                <a:latin typeface="Times New Roman" panose="02020603050405020304" pitchFamily="18" charset="0"/>
                <a:cs typeface="Times New Roman" panose="02020603050405020304" pitchFamily="18" charset="0"/>
              </a:rPr>
              <a:t> </a:t>
            </a:r>
          </a:p>
        </p:txBody>
      </p:sp>
      <p:sp>
        <p:nvSpPr>
          <p:cNvPr id="2" name="Slide Number Placeholder 1"/>
          <p:cNvSpPr>
            <a:spLocks noGrp="1"/>
          </p:cNvSpPr>
          <p:nvPr>
            <p:ph type="sldNum" sz="quarter" idx="12"/>
          </p:nvPr>
        </p:nvSpPr>
        <p:spPr/>
        <p:txBody>
          <a:bodyPr/>
          <a:lstStyle/>
          <a:p>
            <a:pPr>
              <a:defRPr/>
            </a:pPr>
            <a:fld id="{991FA2BD-1723-4EED-AE72-94F6707D9963}" type="slidenum">
              <a:rPr lang="en-US" smtClean="0">
                <a:solidFill>
                  <a:srgbClr val="000000"/>
                </a:solidFill>
              </a:rPr>
              <a:pPr>
                <a:defRPr/>
              </a:pPr>
              <a:t>26</a:t>
            </a:fld>
            <a:endParaRPr lang="en-US">
              <a:solidFill>
                <a:srgbClr val="000000"/>
              </a:solidFill>
            </a:endParaRPr>
          </a:p>
        </p:txBody>
      </p:sp>
      <p:sp>
        <p:nvSpPr>
          <p:cNvPr id="5" name="TextBox 4">
            <a:extLst>
              <a:ext uri="{FF2B5EF4-FFF2-40B4-BE49-F238E27FC236}">
                <a16:creationId xmlns:a16="http://schemas.microsoft.com/office/drawing/2014/main" id="{33A23AD8-FD15-4258-993F-EF467E4DDF36}"/>
              </a:ext>
            </a:extLst>
          </p:cNvPr>
          <p:cNvSpPr txBox="1"/>
          <p:nvPr/>
        </p:nvSpPr>
        <p:spPr>
          <a:xfrm>
            <a:off x="1202006" y="5322764"/>
            <a:ext cx="7274262" cy="707886"/>
          </a:xfrm>
          <a:prstGeom prst="rect">
            <a:avLst/>
          </a:prstGeom>
          <a:noFill/>
          <a:ln w="38100">
            <a:solidFill>
              <a:srgbClr val="C00000"/>
            </a:solidFill>
          </a:ln>
        </p:spPr>
        <p:txBody>
          <a:bodyPr wrap="square" rtlCol="0">
            <a:spAutoFit/>
          </a:bodyPr>
          <a:lstStyle/>
          <a:p>
            <a:pPr algn="ctr"/>
            <a:r>
              <a:rPr lang="en-US" sz="2000" b="1" i="1" dirty="0">
                <a:solidFill>
                  <a:srgbClr val="C00000"/>
                </a:solidFill>
                <a:latin typeface="Times New Roman" panose="02020603050405020304" pitchFamily="18" charset="0"/>
                <a:cs typeface="Times New Roman" panose="02020603050405020304" pitchFamily="18" charset="0"/>
              </a:rPr>
              <a:t>But this does not mean that entrants never can win the bidding. </a:t>
            </a:r>
          </a:p>
          <a:p>
            <a:pPr algn="ctr"/>
            <a:r>
              <a:rPr lang="en-US" sz="2000" b="1" i="1" dirty="0">
                <a:solidFill>
                  <a:srgbClr val="C00000"/>
                </a:solidFill>
                <a:latin typeface="Times New Roman" panose="02020603050405020304" pitchFamily="18" charset="0"/>
                <a:cs typeface="Times New Roman" panose="02020603050405020304" pitchFamily="18" charset="0"/>
              </a:rPr>
              <a:t>(to be discussed below)</a:t>
            </a:r>
          </a:p>
        </p:txBody>
      </p:sp>
      <p:sp>
        <p:nvSpPr>
          <p:cNvPr id="17" name="TextBox 16">
            <a:extLst>
              <a:ext uri="{FF2B5EF4-FFF2-40B4-BE49-F238E27FC236}">
                <a16:creationId xmlns:a16="http://schemas.microsoft.com/office/drawing/2014/main" id="{64828ED4-F887-4292-BF19-0E995916EB7D}"/>
              </a:ext>
            </a:extLst>
          </p:cNvPr>
          <p:cNvSpPr txBox="1"/>
          <p:nvPr/>
        </p:nvSpPr>
        <p:spPr>
          <a:xfrm>
            <a:off x="9635019" y="3349868"/>
            <a:ext cx="2413232" cy="1015663"/>
          </a:xfrm>
          <a:prstGeom prst="rect">
            <a:avLst/>
          </a:prstGeom>
          <a:noFill/>
          <a:ln w="38100">
            <a:solidFill>
              <a:srgbClr val="0070C0"/>
            </a:solidFill>
          </a:ln>
        </p:spPr>
        <p:txBody>
          <a:bodyPr wrap="square" rtlCol="0">
            <a:spAutoFit/>
          </a:bodyPr>
          <a:lstStyle/>
          <a:p>
            <a:r>
              <a:rPr lang="en-US" sz="2000" b="1" i="1" dirty="0">
                <a:solidFill>
                  <a:srgbClr val="0070C0"/>
                </a:solidFill>
                <a:latin typeface="Times New Roman" panose="02020603050405020304" pitchFamily="18" charset="0"/>
                <a:cs typeface="Times New Roman" panose="02020603050405020304" pitchFamily="18" charset="0"/>
              </a:rPr>
              <a:t>I.e., even if entrant </a:t>
            </a:r>
            <a:br>
              <a:rPr lang="en-US" sz="2000" b="1" i="1" dirty="0">
                <a:solidFill>
                  <a:srgbClr val="0070C0"/>
                </a:solidFill>
                <a:latin typeface="Times New Roman" panose="02020603050405020304" pitchFamily="18" charset="0"/>
                <a:cs typeface="Times New Roman" panose="02020603050405020304" pitchFamily="18" charset="0"/>
              </a:rPr>
            </a:br>
            <a:r>
              <a:rPr lang="en-US" sz="2000" b="1" i="1" dirty="0">
                <a:solidFill>
                  <a:srgbClr val="0070C0"/>
                </a:solidFill>
                <a:latin typeface="Times New Roman" panose="02020603050405020304" pitchFamily="18" charset="0"/>
                <a:cs typeface="Times New Roman" panose="02020603050405020304" pitchFamily="18" charset="0"/>
              </a:rPr>
              <a:t>reaches MVS or </a:t>
            </a:r>
            <a:r>
              <a:rPr lang="en-US" sz="2000" b="1" i="1" dirty="0" err="1">
                <a:solidFill>
                  <a:srgbClr val="0070C0"/>
                </a:solidFill>
                <a:latin typeface="Times New Roman" panose="02020603050405020304" pitchFamily="18" charset="0"/>
                <a:cs typeface="Times New Roman" panose="02020603050405020304" pitchFamily="18" charset="0"/>
              </a:rPr>
              <a:t>MES</a:t>
            </a:r>
            <a:endParaRPr lang="en-US" sz="2000" b="1" i="1" dirty="0">
              <a:solidFill>
                <a:srgbClr val="0070C0"/>
              </a:solidFill>
              <a:latin typeface="Times New Roman" panose="02020603050405020304" pitchFamily="18" charset="0"/>
              <a:cs typeface="Times New Roman" panose="02020603050405020304" pitchFamily="18" charset="0"/>
            </a:endParaRPr>
          </a:p>
        </p:txBody>
      </p:sp>
      <p:cxnSp>
        <p:nvCxnSpPr>
          <p:cNvPr id="18" name="Straight Arrow Connector 17">
            <a:extLst>
              <a:ext uri="{FF2B5EF4-FFF2-40B4-BE49-F238E27FC236}">
                <a16:creationId xmlns:a16="http://schemas.microsoft.com/office/drawing/2014/main" id="{664F9FAD-21ED-4E84-B123-936381A4B928}"/>
              </a:ext>
            </a:extLst>
          </p:cNvPr>
          <p:cNvCxnSpPr>
            <a:cxnSpLocks/>
          </p:cNvCxnSpPr>
          <p:nvPr/>
        </p:nvCxnSpPr>
        <p:spPr>
          <a:xfrm flipH="1">
            <a:off x="8454387" y="3839191"/>
            <a:ext cx="1061088" cy="38428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680E08C4-9AA6-45A7-AC07-49868AC2552B}"/>
              </a:ext>
            </a:extLst>
          </p:cNvPr>
          <p:cNvSpPr txBox="1"/>
          <p:nvPr/>
        </p:nvSpPr>
        <p:spPr>
          <a:xfrm>
            <a:off x="9598883" y="4812431"/>
            <a:ext cx="2413232" cy="1323439"/>
          </a:xfrm>
          <a:prstGeom prst="rect">
            <a:avLst/>
          </a:prstGeom>
          <a:noFill/>
          <a:ln w="38100">
            <a:solidFill>
              <a:srgbClr val="0070C0"/>
            </a:solidFill>
          </a:ln>
        </p:spPr>
        <p:txBody>
          <a:bodyPr wrap="square" rtlCol="0">
            <a:spAutoFit/>
          </a:bodyPr>
          <a:lstStyle/>
          <a:p>
            <a:r>
              <a:rPr lang="en-US" sz="2000" b="1" dirty="0">
                <a:solidFill>
                  <a:srgbClr val="0070C0"/>
                </a:solidFill>
                <a:latin typeface="Times New Roman" panose="02020603050405020304" pitchFamily="18" charset="0"/>
                <a:cs typeface="Times New Roman" pitchFamily="18" charset="0"/>
              </a:rPr>
              <a:t>Even less efficient competitors increase market competition; </a:t>
            </a:r>
            <a:br>
              <a:rPr lang="en-US" sz="2000" b="1" dirty="0">
                <a:solidFill>
                  <a:srgbClr val="0070C0"/>
                </a:solidFill>
                <a:latin typeface="Times New Roman" panose="02020603050405020304" pitchFamily="18" charset="0"/>
                <a:cs typeface="Times New Roman" pitchFamily="18" charset="0"/>
              </a:rPr>
            </a:br>
            <a:r>
              <a:rPr lang="en-US" sz="2000" b="1" dirty="0">
                <a:solidFill>
                  <a:srgbClr val="0070C0"/>
                </a:solidFill>
                <a:latin typeface="Times New Roman" panose="02020603050405020304" pitchFamily="18" charset="0"/>
                <a:cs typeface="Times New Roman" pitchFamily="18" charset="0"/>
              </a:rPr>
              <a:t>reduce mkt price.</a:t>
            </a:r>
          </a:p>
        </p:txBody>
      </p:sp>
      <p:cxnSp>
        <p:nvCxnSpPr>
          <p:cNvPr id="9" name="Straight Arrow Connector 8">
            <a:extLst>
              <a:ext uri="{FF2B5EF4-FFF2-40B4-BE49-F238E27FC236}">
                <a16:creationId xmlns:a16="http://schemas.microsoft.com/office/drawing/2014/main" id="{DA753633-C06B-4A20-8AFF-2519F1D88A6E}"/>
              </a:ext>
            </a:extLst>
          </p:cNvPr>
          <p:cNvCxnSpPr>
            <a:cxnSpLocks/>
          </p:cNvCxnSpPr>
          <p:nvPr/>
        </p:nvCxnSpPr>
        <p:spPr>
          <a:xfrm flipH="1" flipV="1">
            <a:off x="8686800" y="4812431"/>
            <a:ext cx="828675" cy="28534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88930629"/>
      </p:ext>
    </p:extLst>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noFill/>
        </p:spPr>
        <p:txBody>
          <a:bodyPr>
            <a:normAutofit/>
          </a:bodyPr>
          <a:lstStyle/>
          <a:p>
            <a:pPr eaLnBrk="1" hangingPunct="1"/>
            <a:r>
              <a:rPr lang="en-US" dirty="0">
                <a:latin typeface="Times New Roman" pitchFamily="18" charset="0"/>
                <a:cs typeface="Times New Roman" pitchFamily="18" charset="0"/>
              </a:rPr>
              <a:t>Incumbency Advantages: Purchasing Market Power</a:t>
            </a:r>
          </a:p>
        </p:txBody>
      </p:sp>
      <p:sp>
        <p:nvSpPr>
          <p:cNvPr id="25603" name="Rectangle 3"/>
          <p:cNvSpPr>
            <a:spLocks noGrp="1" noChangeArrowheads="1"/>
          </p:cNvSpPr>
          <p:nvPr>
            <p:ph idx="1"/>
          </p:nvPr>
        </p:nvSpPr>
        <p:spPr>
          <a:xfrm>
            <a:off x="679269" y="1600199"/>
            <a:ext cx="8093256" cy="4892675"/>
          </a:xfrm>
        </p:spPr>
        <p:txBody>
          <a:bodyPr>
            <a:noAutofit/>
          </a:bodyPr>
          <a:lstStyle/>
          <a:p>
            <a:pPr eaLnBrk="1" hangingPunct="1">
              <a:lnSpc>
                <a:spcPct val="110000"/>
              </a:lnSpc>
              <a:spcBef>
                <a:spcPct val="0"/>
              </a:spcBef>
              <a:spcAft>
                <a:spcPct val="35000"/>
              </a:spcAft>
            </a:pPr>
            <a:r>
              <a:rPr lang="en-US" sz="2200" dirty="0">
                <a:latin typeface="Times New Roman" pitchFamily="18" charset="0"/>
                <a:cs typeface="Times New Roman" pitchFamily="18" charset="0"/>
              </a:rPr>
              <a:t>Value of exclusive to dominant incumbent may systematically exceed value of non-exclusive to entrant</a:t>
            </a:r>
          </a:p>
          <a:p>
            <a:pPr lvl="1" eaLnBrk="1" hangingPunct="1">
              <a:lnSpc>
                <a:spcPct val="110000"/>
              </a:lnSpc>
              <a:spcBef>
                <a:spcPct val="0"/>
              </a:spcBef>
              <a:spcAft>
                <a:spcPct val="35000"/>
              </a:spcAft>
            </a:pPr>
            <a:r>
              <a:rPr lang="en-US" sz="2200" dirty="0">
                <a:latin typeface="Times New Roman" pitchFamily="18" charset="0"/>
                <a:cs typeface="Times New Roman" pitchFamily="18" charset="0"/>
              </a:rPr>
              <a:t>Competition reduces profits </a:t>
            </a:r>
            <a:r>
              <a:rPr lang="en-US" sz="2200" dirty="0">
                <a:solidFill>
                  <a:srgbClr val="C00000"/>
                </a:solidFill>
                <a:latin typeface="Times New Roman" pitchFamily="18" charset="0"/>
                <a:cs typeface="Times New Roman" pitchFamily="18" charset="0"/>
              </a:rPr>
              <a:t>( “exclusion value” from winning) </a:t>
            </a:r>
            <a:endParaRPr lang="en-US" sz="2200" dirty="0">
              <a:latin typeface="Times New Roman" pitchFamily="18" charset="0"/>
              <a:cs typeface="Times New Roman" pitchFamily="18" charset="0"/>
            </a:endParaRPr>
          </a:p>
          <a:p>
            <a:pPr lvl="1" eaLnBrk="1" hangingPunct="1">
              <a:lnSpc>
                <a:spcPct val="110000"/>
              </a:lnSpc>
              <a:spcBef>
                <a:spcPct val="0"/>
              </a:spcBef>
              <a:spcAft>
                <a:spcPct val="35000"/>
              </a:spcAft>
            </a:pPr>
            <a:r>
              <a:rPr lang="en-US" sz="2200" dirty="0">
                <a:solidFill>
                  <a:srgbClr val="C00000"/>
                </a:solidFill>
                <a:latin typeface="Times New Roman" pitchFamily="18" charset="0"/>
                <a:cs typeface="Times New Roman" pitchFamily="18" charset="0"/>
              </a:rPr>
              <a:t>Competition transfers benefits to consumers</a:t>
            </a:r>
          </a:p>
          <a:p>
            <a:pPr eaLnBrk="1" hangingPunct="1">
              <a:lnSpc>
                <a:spcPct val="110000"/>
              </a:lnSpc>
              <a:spcBef>
                <a:spcPct val="0"/>
              </a:spcBef>
              <a:spcAft>
                <a:spcPct val="35000"/>
              </a:spcAft>
            </a:pPr>
            <a:r>
              <a:rPr lang="en-US" sz="2200" dirty="0">
                <a:solidFill>
                  <a:srgbClr val="C00000"/>
                </a:solidFill>
                <a:latin typeface="Times New Roman" pitchFamily="18" charset="0"/>
                <a:cs typeface="Times New Roman" pitchFamily="18" charset="0"/>
              </a:rPr>
              <a:t>In essence, incumbent that buys exclusives also is buying market power, </a:t>
            </a:r>
            <a:r>
              <a:rPr lang="en-US" sz="2200" i="1" dirty="0">
                <a:solidFill>
                  <a:srgbClr val="C00000"/>
                </a:solidFill>
                <a:latin typeface="Times New Roman" pitchFamily="18" charset="0"/>
                <a:cs typeface="Times New Roman" pitchFamily="18" charset="0"/>
              </a:rPr>
              <a:t>not just distribution</a:t>
            </a:r>
          </a:p>
          <a:p>
            <a:pPr lvl="1" eaLnBrk="1" hangingPunct="1">
              <a:lnSpc>
                <a:spcPct val="110000"/>
              </a:lnSpc>
              <a:spcBef>
                <a:spcPct val="0"/>
              </a:spcBef>
              <a:spcAft>
                <a:spcPct val="35000"/>
              </a:spcAft>
            </a:pPr>
            <a:r>
              <a:rPr lang="en-US" sz="2200" dirty="0">
                <a:latin typeface="Times New Roman" pitchFamily="18" charset="0"/>
                <a:cs typeface="Times New Roman" pitchFamily="18" charset="0"/>
              </a:rPr>
              <a:t>Entrant would not get market power, only distribution and competitive profits </a:t>
            </a:r>
          </a:p>
          <a:p>
            <a:pPr lvl="1" eaLnBrk="1" hangingPunct="1">
              <a:lnSpc>
                <a:spcPct val="110000"/>
              </a:lnSpc>
              <a:spcBef>
                <a:spcPct val="0"/>
              </a:spcBef>
              <a:spcAft>
                <a:spcPct val="35000"/>
              </a:spcAft>
            </a:pPr>
            <a:r>
              <a:rPr lang="en-US" sz="2200" dirty="0">
                <a:solidFill>
                  <a:srgbClr val="C00000"/>
                </a:solidFill>
                <a:latin typeface="Times New Roman" pitchFamily="18" charset="0"/>
                <a:cs typeface="Times New Roman" pitchFamily="18" charset="0"/>
              </a:rPr>
              <a:t>Thus, higher bid does not reflect higher efficiency or higher consumer welfare</a:t>
            </a:r>
          </a:p>
          <a:p>
            <a:pPr marL="0" indent="0">
              <a:lnSpc>
                <a:spcPct val="110000"/>
              </a:lnSpc>
              <a:spcBef>
                <a:spcPct val="0"/>
              </a:spcBef>
              <a:spcAft>
                <a:spcPct val="35000"/>
              </a:spcAft>
              <a:buNone/>
            </a:pPr>
            <a:endParaRPr lang="en-US" sz="2200" dirty="0">
              <a:latin typeface="Times New Roman" pitchFamily="18" charset="0"/>
              <a:cs typeface="Times New Roman" pitchFamily="18" charset="0"/>
            </a:endParaRPr>
          </a:p>
          <a:p>
            <a:pPr marL="457200" lvl="1" indent="0">
              <a:lnSpc>
                <a:spcPct val="110000"/>
              </a:lnSpc>
              <a:spcBef>
                <a:spcPct val="0"/>
              </a:spcBef>
              <a:spcAft>
                <a:spcPct val="35000"/>
              </a:spcAft>
              <a:buNone/>
            </a:pPr>
            <a:br>
              <a:rPr lang="en-US" sz="2200" dirty="0">
                <a:latin typeface="Times New Roman" pitchFamily="18" charset="0"/>
                <a:cs typeface="Times New Roman" pitchFamily="18" charset="0"/>
              </a:rPr>
            </a:br>
            <a:r>
              <a:rPr lang="en-US" sz="2200" dirty="0">
                <a:latin typeface="Times New Roman" pitchFamily="18" charset="0"/>
                <a:cs typeface="Times New Roman" pitchFamily="18" charset="0"/>
              </a:rPr>
              <a:t> </a:t>
            </a:r>
          </a:p>
        </p:txBody>
      </p:sp>
      <p:sp>
        <p:nvSpPr>
          <p:cNvPr id="25604"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aseline="30000">
                <a:solidFill>
                  <a:schemeClr val="tx1"/>
                </a:solidFill>
                <a:latin typeface="Arial" charset="0"/>
                <a:cs typeface="Arial" charset="0"/>
              </a:defRPr>
            </a:lvl1pPr>
            <a:lvl2pPr marL="742950" indent="-285750" eaLnBrk="0" hangingPunct="0">
              <a:defRPr baseline="30000">
                <a:solidFill>
                  <a:schemeClr val="tx1"/>
                </a:solidFill>
                <a:latin typeface="Arial" charset="0"/>
                <a:cs typeface="Arial" charset="0"/>
              </a:defRPr>
            </a:lvl2pPr>
            <a:lvl3pPr marL="1143000" indent="-228600" eaLnBrk="0" hangingPunct="0">
              <a:defRPr baseline="30000">
                <a:solidFill>
                  <a:schemeClr val="tx1"/>
                </a:solidFill>
                <a:latin typeface="Arial" charset="0"/>
                <a:cs typeface="Arial" charset="0"/>
              </a:defRPr>
            </a:lvl3pPr>
            <a:lvl4pPr marL="1600200" indent="-228600" eaLnBrk="0" hangingPunct="0">
              <a:defRPr baseline="30000">
                <a:solidFill>
                  <a:schemeClr val="tx1"/>
                </a:solidFill>
                <a:latin typeface="Arial" charset="0"/>
                <a:cs typeface="Arial" charset="0"/>
              </a:defRPr>
            </a:lvl4pPr>
            <a:lvl5pPr marL="2057400" indent="-228600" eaLnBrk="0" hangingPunct="0">
              <a:defRPr baseline="30000">
                <a:solidFill>
                  <a:schemeClr val="tx1"/>
                </a:solidFill>
                <a:latin typeface="Arial" charset="0"/>
                <a:cs typeface="Arial" charset="0"/>
              </a:defRPr>
            </a:lvl5pPr>
            <a:lvl6pPr marL="2514600" indent="-228600" eaLnBrk="0" fontAlgn="base" hangingPunct="0">
              <a:spcBef>
                <a:spcPct val="0"/>
              </a:spcBef>
              <a:spcAft>
                <a:spcPct val="0"/>
              </a:spcAft>
              <a:defRPr baseline="30000">
                <a:solidFill>
                  <a:schemeClr val="tx1"/>
                </a:solidFill>
                <a:latin typeface="Arial" charset="0"/>
                <a:cs typeface="Arial" charset="0"/>
              </a:defRPr>
            </a:lvl6pPr>
            <a:lvl7pPr marL="2971800" indent="-228600" eaLnBrk="0" fontAlgn="base" hangingPunct="0">
              <a:spcBef>
                <a:spcPct val="0"/>
              </a:spcBef>
              <a:spcAft>
                <a:spcPct val="0"/>
              </a:spcAft>
              <a:defRPr baseline="30000">
                <a:solidFill>
                  <a:schemeClr val="tx1"/>
                </a:solidFill>
                <a:latin typeface="Arial" charset="0"/>
                <a:cs typeface="Arial" charset="0"/>
              </a:defRPr>
            </a:lvl7pPr>
            <a:lvl8pPr marL="3429000" indent="-228600" eaLnBrk="0" fontAlgn="base" hangingPunct="0">
              <a:spcBef>
                <a:spcPct val="0"/>
              </a:spcBef>
              <a:spcAft>
                <a:spcPct val="0"/>
              </a:spcAft>
              <a:defRPr baseline="30000">
                <a:solidFill>
                  <a:schemeClr val="tx1"/>
                </a:solidFill>
                <a:latin typeface="Arial" charset="0"/>
                <a:cs typeface="Arial" charset="0"/>
              </a:defRPr>
            </a:lvl8pPr>
            <a:lvl9pPr marL="3886200" indent="-228600" eaLnBrk="0" fontAlgn="base" hangingPunct="0">
              <a:spcBef>
                <a:spcPct val="0"/>
              </a:spcBef>
              <a:spcAft>
                <a:spcPct val="0"/>
              </a:spcAft>
              <a:defRPr baseline="30000">
                <a:solidFill>
                  <a:schemeClr val="tx1"/>
                </a:solidFill>
                <a:latin typeface="Arial" charset="0"/>
                <a:cs typeface="Arial" charset="0"/>
              </a:defRPr>
            </a:lvl9pPr>
          </a:lstStyle>
          <a:p>
            <a:pPr eaLnBrk="1" hangingPunct="1"/>
            <a:fld id="{3CD1EAB2-0255-46C3-85E7-04CA5423D0BE}" type="slidenum">
              <a:rPr lang="en-US" smtClean="0"/>
              <a:pPr eaLnBrk="1" hangingPunct="1"/>
              <a:t>27</a:t>
            </a:fld>
            <a:endParaRPr lang="en-US"/>
          </a:p>
        </p:txBody>
      </p:sp>
      <p:sp>
        <p:nvSpPr>
          <p:cNvPr id="6" name="TextBox 5">
            <a:extLst>
              <a:ext uri="{FF2B5EF4-FFF2-40B4-BE49-F238E27FC236}">
                <a16:creationId xmlns:a16="http://schemas.microsoft.com/office/drawing/2014/main" id="{0AF1AE7F-947E-4058-9CF1-324E53F3EEDD}"/>
              </a:ext>
            </a:extLst>
          </p:cNvPr>
          <p:cNvSpPr txBox="1"/>
          <p:nvPr/>
        </p:nvSpPr>
        <p:spPr>
          <a:xfrm>
            <a:off x="8772525" y="4174256"/>
            <a:ext cx="2581275" cy="923330"/>
          </a:xfrm>
          <a:prstGeom prst="rect">
            <a:avLst/>
          </a:prstGeom>
          <a:noFill/>
          <a:ln w="38100">
            <a:solidFill>
              <a:srgbClr val="0070C0"/>
            </a:solidFill>
          </a:ln>
        </p:spPr>
        <p:txBody>
          <a:bodyPr wrap="square">
            <a:spAutoFit/>
          </a:bodyPr>
          <a:lstStyle/>
          <a:p>
            <a:pPr marL="0" lvl="1" indent="0">
              <a:spcBef>
                <a:spcPts val="0"/>
              </a:spcBef>
              <a:spcAft>
                <a:spcPts val="600"/>
              </a:spcAft>
              <a:buNone/>
              <a:defRPr/>
            </a:pPr>
            <a:r>
              <a:rPr lang="en-US" sz="1800" b="1" dirty="0">
                <a:solidFill>
                  <a:srgbClr val="0070C0"/>
                </a:solidFill>
                <a:latin typeface="Times New Roman" pitchFamily="18" charset="0"/>
                <a:cs typeface="Times New Roman" pitchFamily="18" charset="0"/>
              </a:rPr>
              <a:t>Creates the “market power fund” </a:t>
            </a:r>
            <a:r>
              <a:rPr lang="en-US" b="1" dirty="0">
                <a:solidFill>
                  <a:srgbClr val="0070C0"/>
                </a:solidFill>
                <a:latin typeface="Times New Roman" pitchFamily="18" charset="0"/>
                <a:cs typeface="Times New Roman" pitchFamily="18" charset="0"/>
              </a:rPr>
              <a:t>that </a:t>
            </a:r>
            <a:br>
              <a:rPr lang="en-US" b="1" dirty="0">
                <a:solidFill>
                  <a:srgbClr val="0070C0"/>
                </a:solidFill>
                <a:latin typeface="Times New Roman" pitchFamily="18" charset="0"/>
                <a:cs typeface="Times New Roman" pitchFamily="18" charset="0"/>
              </a:rPr>
            </a:br>
            <a:r>
              <a:rPr lang="en-US" b="1" dirty="0">
                <a:solidFill>
                  <a:srgbClr val="0070C0"/>
                </a:solidFill>
                <a:latin typeface="Times New Roman" pitchFamily="18" charset="0"/>
                <a:cs typeface="Times New Roman" pitchFamily="18" charset="0"/>
              </a:rPr>
              <a:t>i</a:t>
            </a:r>
            <a:r>
              <a:rPr lang="en-US" sz="1800" b="1" dirty="0">
                <a:solidFill>
                  <a:srgbClr val="0070C0"/>
                </a:solidFill>
                <a:latin typeface="Times New Roman" pitchFamily="18" charset="0"/>
                <a:cs typeface="Times New Roman" pitchFamily="18" charset="0"/>
              </a:rPr>
              <a:t>ncentivizes higher bids</a:t>
            </a:r>
          </a:p>
        </p:txBody>
      </p:sp>
      <p:cxnSp>
        <p:nvCxnSpPr>
          <p:cNvPr id="7" name="Straight Arrow Connector 6">
            <a:extLst>
              <a:ext uri="{FF2B5EF4-FFF2-40B4-BE49-F238E27FC236}">
                <a16:creationId xmlns:a16="http://schemas.microsoft.com/office/drawing/2014/main" id="{6AB20427-6E39-4111-8198-C6E0196ABA11}"/>
              </a:ext>
            </a:extLst>
          </p:cNvPr>
          <p:cNvCxnSpPr>
            <a:cxnSpLocks/>
          </p:cNvCxnSpPr>
          <p:nvPr/>
        </p:nvCxnSpPr>
        <p:spPr>
          <a:xfrm flipH="1" flipV="1">
            <a:off x="7543800" y="4048637"/>
            <a:ext cx="828675" cy="28534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3605420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a:xfrm>
            <a:off x="374469" y="304800"/>
            <a:ext cx="9988731" cy="1143000"/>
          </a:xfrm>
          <a:noFill/>
        </p:spPr>
        <p:txBody>
          <a:bodyPr>
            <a:noAutofit/>
          </a:bodyPr>
          <a:lstStyle/>
          <a:p>
            <a:pPr eaLnBrk="1" hangingPunct="1">
              <a:lnSpc>
                <a:spcPct val="85000"/>
              </a:lnSpc>
            </a:pPr>
            <a:r>
              <a:rPr lang="en-US" sz="2800" dirty="0">
                <a:latin typeface="Times New Roman" panose="02020603050405020304" pitchFamily="18" charset="0"/>
                <a:cs typeface="Times New Roman" panose="02020603050405020304" pitchFamily="18" charset="0"/>
              </a:rPr>
              <a:t>Illustrating Dominant Firm’s Bidding Advantage:</a:t>
            </a:r>
            <a:br>
              <a:rPr lang="en-US" sz="2800" dirty="0">
                <a:latin typeface="Times New Roman" panose="02020603050405020304" pitchFamily="18" charset="0"/>
                <a:cs typeface="Times New Roman" panose="02020603050405020304" pitchFamily="18" charset="0"/>
              </a:rPr>
            </a:br>
            <a:r>
              <a:rPr lang="en-US" sz="2800" dirty="0">
                <a:latin typeface="Times New Roman" panose="02020603050405020304" pitchFamily="18" charset="0"/>
                <a:cs typeface="Times New Roman" panose="02020603050405020304" pitchFamily="18" charset="0"/>
              </a:rPr>
              <a:t> </a:t>
            </a:r>
            <a:r>
              <a:rPr lang="en-US" sz="2800" i="1" dirty="0">
                <a:latin typeface="Times New Roman" panose="02020603050405020304" pitchFamily="18" charset="0"/>
                <a:cs typeface="Times New Roman" panose="02020603050405020304" pitchFamily="18" charset="0"/>
              </a:rPr>
              <a:t>“Exclusion Value” from Maintaining Market Power </a:t>
            </a:r>
          </a:p>
        </p:txBody>
      </p:sp>
      <p:graphicFrame>
        <p:nvGraphicFramePr>
          <p:cNvPr id="1026" name="Object 3"/>
          <p:cNvGraphicFramePr>
            <a:graphicFrameLocks noChangeAspect="1"/>
          </p:cNvGraphicFramePr>
          <p:nvPr>
            <p:extLst>
              <p:ext uri="{D42A27DB-BD31-4B8C-83A1-F6EECF244321}">
                <p14:modId xmlns:p14="http://schemas.microsoft.com/office/powerpoint/2010/main" val="900172534"/>
              </p:ext>
            </p:extLst>
          </p:nvPr>
        </p:nvGraphicFramePr>
        <p:xfrm>
          <a:off x="1609725" y="1447800"/>
          <a:ext cx="9185275" cy="4954588"/>
        </p:xfrm>
        <a:graphic>
          <a:graphicData uri="http://schemas.openxmlformats.org/presentationml/2006/ole">
            <mc:AlternateContent xmlns:mc="http://schemas.openxmlformats.org/markup-compatibility/2006">
              <mc:Choice xmlns:v="urn:schemas-microsoft-com:vml" Requires="v">
                <p:oleObj name="Worksheet" r:id="rId3" imgW="3968910" imgH="2571948" progId="Excel.Sheet.8">
                  <p:embed/>
                </p:oleObj>
              </mc:Choice>
              <mc:Fallback>
                <p:oleObj name="Worksheet" r:id="rId3" imgW="3968910" imgH="2571948" progId="Excel.Sheet.8">
                  <p:embed/>
                  <p:pic>
                    <p:nvPicPr>
                      <p:cNvPr id="0" name=""/>
                      <p:cNvPicPr>
                        <a:picLocks noChangeAspect="1" noChangeArrowheads="1"/>
                      </p:cNvPicPr>
                      <p:nvPr/>
                    </p:nvPicPr>
                    <p:blipFill>
                      <a:blip r:embed="rId4"/>
                      <a:srcRect/>
                      <a:stretch>
                        <a:fillRect/>
                      </a:stretch>
                    </p:blipFill>
                    <p:spPr bwMode="auto">
                      <a:xfrm>
                        <a:off x="1609725" y="1447800"/>
                        <a:ext cx="9185275" cy="4954588"/>
                      </a:xfrm>
                      <a:prstGeom prst="rect">
                        <a:avLst/>
                      </a:prstGeom>
                      <a:noFill/>
                      <a:effectLst/>
                    </p:spPr>
                  </p:pic>
                </p:oleObj>
              </mc:Fallback>
            </mc:AlternateContent>
          </a:graphicData>
        </a:graphic>
      </p:graphicFrame>
      <p:sp>
        <p:nvSpPr>
          <p:cNvPr id="1028"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aseline="30000">
                <a:solidFill>
                  <a:schemeClr val="tx1"/>
                </a:solidFill>
                <a:latin typeface="Arial" charset="0"/>
                <a:cs typeface="Arial" charset="0"/>
              </a:defRPr>
            </a:lvl1pPr>
            <a:lvl2pPr marL="742950" indent="-285750" eaLnBrk="0" hangingPunct="0">
              <a:defRPr baseline="30000">
                <a:solidFill>
                  <a:schemeClr val="tx1"/>
                </a:solidFill>
                <a:latin typeface="Arial" charset="0"/>
                <a:cs typeface="Arial" charset="0"/>
              </a:defRPr>
            </a:lvl2pPr>
            <a:lvl3pPr marL="1143000" indent="-228600" eaLnBrk="0" hangingPunct="0">
              <a:defRPr baseline="30000">
                <a:solidFill>
                  <a:schemeClr val="tx1"/>
                </a:solidFill>
                <a:latin typeface="Arial" charset="0"/>
                <a:cs typeface="Arial" charset="0"/>
              </a:defRPr>
            </a:lvl3pPr>
            <a:lvl4pPr marL="1600200" indent="-228600" eaLnBrk="0" hangingPunct="0">
              <a:defRPr baseline="30000">
                <a:solidFill>
                  <a:schemeClr val="tx1"/>
                </a:solidFill>
                <a:latin typeface="Arial" charset="0"/>
                <a:cs typeface="Arial" charset="0"/>
              </a:defRPr>
            </a:lvl4pPr>
            <a:lvl5pPr marL="2057400" indent="-228600" eaLnBrk="0" hangingPunct="0">
              <a:defRPr baseline="30000">
                <a:solidFill>
                  <a:schemeClr val="tx1"/>
                </a:solidFill>
                <a:latin typeface="Arial" charset="0"/>
                <a:cs typeface="Arial" charset="0"/>
              </a:defRPr>
            </a:lvl5pPr>
            <a:lvl6pPr marL="2514600" indent="-228600" eaLnBrk="0" fontAlgn="base" hangingPunct="0">
              <a:spcBef>
                <a:spcPct val="0"/>
              </a:spcBef>
              <a:spcAft>
                <a:spcPct val="0"/>
              </a:spcAft>
              <a:defRPr baseline="30000">
                <a:solidFill>
                  <a:schemeClr val="tx1"/>
                </a:solidFill>
                <a:latin typeface="Arial" charset="0"/>
                <a:cs typeface="Arial" charset="0"/>
              </a:defRPr>
            </a:lvl6pPr>
            <a:lvl7pPr marL="2971800" indent="-228600" eaLnBrk="0" fontAlgn="base" hangingPunct="0">
              <a:spcBef>
                <a:spcPct val="0"/>
              </a:spcBef>
              <a:spcAft>
                <a:spcPct val="0"/>
              </a:spcAft>
              <a:defRPr baseline="30000">
                <a:solidFill>
                  <a:schemeClr val="tx1"/>
                </a:solidFill>
                <a:latin typeface="Arial" charset="0"/>
                <a:cs typeface="Arial" charset="0"/>
              </a:defRPr>
            </a:lvl7pPr>
            <a:lvl8pPr marL="3429000" indent="-228600" eaLnBrk="0" fontAlgn="base" hangingPunct="0">
              <a:spcBef>
                <a:spcPct val="0"/>
              </a:spcBef>
              <a:spcAft>
                <a:spcPct val="0"/>
              </a:spcAft>
              <a:defRPr baseline="30000">
                <a:solidFill>
                  <a:schemeClr val="tx1"/>
                </a:solidFill>
                <a:latin typeface="Arial" charset="0"/>
                <a:cs typeface="Arial" charset="0"/>
              </a:defRPr>
            </a:lvl8pPr>
            <a:lvl9pPr marL="3886200" indent="-228600" eaLnBrk="0" fontAlgn="base" hangingPunct="0">
              <a:spcBef>
                <a:spcPct val="0"/>
              </a:spcBef>
              <a:spcAft>
                <a:spcPct val="0"/>
              </a:spcAft>
              <a:defRPr baseline="30000">
                <a:solidFill>
                  <a:schemeClr val="tx1"/>
                </a:solidFill>
                <a:latin typeface="Arial" charset="0"/>
                <a:cs typeface="Arial" charset="0"/>
              </a:defRPr>
            </a:lvl9pPr>
          </a:lstStyle>
          <a:p>
            <a:pPr eaLnBrk="1" hangingPunct="1"/>
            <a:fld id="{B18CB050-EC50-4CAC-A135-A07974EB6EF7}" type="slidenum">
              <a:rPr lang="en-US" smtClean="0"/>
              <a:pPr eaLnBrk="1" hangingPunct="1"/>
              <a:t>28</a:t>
            </a:fld>
            <a:endParaRPr lang="en-US"/>
          </a:p>
        </p:txBody>
      </p:sp>
    </p:spTree>
    <p:extLst>
      <p:ext uri="{BB962C8B-B14F-4D97-AF65-F5344CB8AC3E}">
        <p14:creationId xmlns:p14="http://schemas.microsoft.com/office/powerpoint/2010/main" val="171012047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339634" y="365125"/>
            <a:ext cx="11014166" cy="1325563"/>
          </a:xfrm>
          <a:noFill/>
        </p:spPr>
        <p:txBody>
          <a:bodyPr>
            <a:noAutofit/>
          </a:bodyPr>
          <a:lstStyle/>
          <a:p>
            <a:pPr eaLnBrk="1" hangingPunct="1"/>
            <a:r>
              <a:rPr lang="en-US" dirty="0">
                <a:latin typeface="Times New Roman" panose="02020603050405020304" pitchFamily="18" charset="0"/>
                <a:cs typeface="Times New Roman" panose="02020603050405020304" pitchFamily="18" charset="0"/>
              </a:rPr>
              <a:t>Non-level Playing Field: Entrants’ Coordination Problems</a:t>
            </a:r>
          </a:p>
        </p:txBody>
      </p:sp>
      <p:sp>
        <p:nvSpPr>
          <p:cNvPr id="23555" name="Rectangle 3"/>
          <p:cNvSpPr>
            <a:spLocks noGrp="1" noChangeArrowheads="1"/>
          </p:cNvSpPr>
          <p:nvPr>
            <p:ph idx="1"/>
          </p:nvPr>
        </p:nvSpPr>
        <p:spPr>
          <a:xfrm>
            <a:off x="452846" y="1676400"/>
            <a:ext cx="9910354" cy="5045075"/>
          </a:xfrm>
        </p:spPr>
        <p:txBody>
          <a:bodyPr>
            <a:noAutofit/>
          </a:bodyPr>
          <a:lstStyle/>
          <a:p>
            <a:pPr>
              <a:spcBef>
                <a:spcPct val="0"/>
              </a:spcBef>
              <a:spcAft>
                <a:spcPts val="600"/>
              </a:spcAft>
            </a:pPr>
            <a:r>
              <a:rPr lang="en-US" sz="2400" dirty="0">
                <a:solidFill>
                  <a:srgbClr val="C00000"/>
                </a:solidFill>
                <a:latin typeface="Times New Roman" panose="02020603050405020304" pitchFamily="18" charset="0"/>
                <a:cs typeface="Times New Roman" panose="02020603050405020304" pitchFamily="18" charset="0"/>
              </a:rPr>
              <a:t>Suppose that entrant can only succeed if it gains wide </a:t>
            </a:r>
            <a:br>
              <a:rPr lang="en-US" sz="2400" dirty="0">
                <a:solidFill>
                  <a:srgbClr val="C00000"/>
                </a:solidFill>
                <a:latin typeface="Times New Roman" panose="02020603050405020304" pitchFamily="18" charset="0"/>
                <a:cs typeface="Times New Roman" panose="02020603050405020304" pitchFamily="18" charset="0"/>
              </a:rPr>
            </a:br>
            <a:r>
              <a:rPr lang="en-US" sz="2400" i="1" dirty="0">
                <a:solidFill>
                  <a:srgbClr val="C00000"/>
                </a:solidFill>
                <a:latin typeface="Times New Roman" panose="02020603050405020304" pitchFamily="18" charset="0"/>
                <a:cs typeface="Times New Roman" panose="02020603050405020304" pitchFamily="18" charset="0"/>
              </a:rPr>
              <a:t>non-exclusive </a:t>
            </a:r>
            <a:r>
              <a:rPr lang="en-US" sz="2400" dirty="0">
                <a:solidFill>
                  <a:srgbClr val="C00000"/>
                </a:solidFill>
                <a:latin typeface="Times New Roman" panose="02020603050405020304" pitchFamily="18" charset="0"/>
                <a:cs typeface="Times New Roman" panose="02020603050405020304" pitchFamily="18" charset="0"/>
              </a:rPr>
              <a:t>distribution from multiple distributors</a:t>
            </a:r>
          </a:p>
          <a:p>
            <a:pPr lvl="1">
              <a:spcBef>
                <a:spcPct val="0"/>
              </a:spcBef>
              <a:spcAft>
                <a:spcPts val="600"/>
              </a:spcAft>
            </a:pPr>
            <a:r>
              <a:rPr lang="en-US" sz="2000" dirty="0">
                <a:latin typeface="Times New Roman" panose="02020603050405020304" pitchFamily="18" charset="0"/>
                <a:cs typeface="Times New Roman" panose="02020603050405020304" pitchFamily="18" charset="0"/>
              </a:rPr>
              <a:t>Entrant cannot compete for exclusives with limited product offering</a:t>
            </a:r>
          </a:p>
          <a:p>
            <a:pPr>
              <a:spcBef>
                <a:spcPct val="0"/>
              </a:spcBef>
              <a:spcAft>
                <a:spcPts val="600"/>
              </a:spcAft>
            </a:pPr>
            <a:r>
              <a:rPr lang="en-US" sz="2400" dirty="0">
                <a:solidFill>
                  <a:srgbClr val="C00000"/>
                </a:solidFill>
                <a:latin typeface="Times New Roman" panose="02020603050405020304" pitchFamily="18" charset="0"/>
                <a:cs typeface="Times New Roman" panose="02020603050405020304" pitchFamily="18" charset="0"/>
              </a:rPr>
              <a:t>Entrant is a risky bet for each distributor </a:t>
            </a:r>
          </a:p>
          <a:p>
            <a:pPr lvl="1">
              <a:spcBef>
                <a:spcPct val="0"/>
              </a:spcBef>
              <a:spcAft>
                <a:spcPts val="600"/>
              </a:spcAft>
            </a:pPr>
            <a:r>
              <a:rPr lang="en-US" sz="2000" dirty="0">
                <a:latin typeface="Times New Roman" panose="02020603050405020304" pitchFamily="18" charset="0"/>
                <a:cs typeface="Times New Roman" panose="02020603050405020304" pitchFamily="18" charset="0"/>
              </a:rPr>
              <a:t>Entry fails unless sufficient distributors forgo the incumbent’s exclusivity offer</a:t>
            </a:r>
          </a:p>
          <a:p>
            <a:pPr lvl="1">
              <a:spcBef>
                <a:spcPct val="0"/>
              </a:spcBef>
              <a:spcAft>
                <a:spcPts val="600"/>
              </a:spcAft>
            </a:pPr>
            <a:r>
              <a:rPr lang="en-US" sz="2000" dirty="0">
                <a:latin typeface="Times New Roman" panose="02020603050405020304" pitchFamily="18" charset="0"/>
                <a:cs typeface="Times New Roman" panose="02020603050405020304" pitchFamily="18" charset="0"/>
              </a:rPr>
              <a:t>Risk-averse distributor’s expectations matter.  It may fear that others will not take entrant’s offer, even if it would prefer the entrant</a:t>
            </a:r>
          </a:p>
          <a:p>
            <a:pPr lvl="1">
              <a:spcBef>
                <a:spcPct val="0"/>
              </a:spcBef>
              <a:spcAft>
                <a:spcPts val="600"/>
              </a:spcAft>
            </a:pPr>
            <a:r>
              <a:rPr lang="en-US" sz="2000" dirty="0">
                <a:latin typeface="Times New Roman" panose="02020603050405020304" pitchFamily="18" charset="0"/>
                <a:cs typeface="Times New Roman" panose="02020603050405020304" pitchFamily="18" charset="0"/>
              </a:rPr>
              <a:t>Creates a coordination problem for entrant since entrant needs to convince </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multiple distributors to move simultaneously </a:t>
            </a:r>
          </a:p>
          <a:p>
            <a:pPr lvl="1">
              <a:spcBef>
                <a:spcPct val="0"/>
              </a:spcBef>
              <a:spcAft>
                <a:spcPts val="600"/>
              </a:spcAft>
            </a:pPr>
            <a:r>
              <a:rPr lang="en-US" sz="2000" b="1" dirty="0">
                <a:latin typeface="Times New Roman" panose="02020603050405020304" pitchFamily="18" charset="0"/>
                <a:cs typeface="Times New Roman" panose="02020603050405020304" pitchFamily="18" charset="0"/>
              </a:rPr>
              <a:t>Bottom line: Potential “self-fulfilling expectations” of exclusion</a:t>
            </a:r>
            <a:r>
              <a:rPr lang="en-US" sz="2000" dirty="0">
                <a:latin typeface="Times New Roman" panose="02020603050405020304" pitchFamily="18" charset="0"/>
                <a:cs typeface="Times New Roman" panose="02020603050405020304" pitchFamily="18" charset="0"/>
              </a:rPr>
              <a:t>. </a:t>
            </a:r>
          </a:p>
          <a:p>
            <a:pPr>
              <a:spcBef>
                <a:spcPct val="0"/>
              </a:spcBef>
              <a:spcAft>
                <a:spcPts val="600"/>
              </a:spcAft>
            </a:pPr>
            <a:r>
              <a:rPr lang="en-US" sz="2400" dirty="0">
                <a:solidFill>
                  <a:srgbClr val="C00000"/>
                </a:solidFill>
                <a:latin typeface="Times New Roman" panose="02020603050405020304" pitchFamily="18" charset="0"/>
                <a:cs typeface="Times New Roman" panose="02020603050405020304" pitchFamily="18" charset="0"/>
              </a:rPr>
              <a:t>Entrant is less likely to succeed, even if equally or more efficient</a:t>
            </a:r>
          </a:p>
          <a:p>
            <a:pPr>
              <a:lnSpc>
                <a:spcPct val="75000"/>
              </a:lnSpc>
              <a:spcBef>
                <a:spcPct val="0"/>
              </a:spcBef>
              <a:spcAft>
                <a:spcPct val="90000"/>
              </a:spcAft>
              <a:buNone/>
            </a:pPr>
            <a:endParaRPr lang="en-US" sz="2400" dirty="0"/>
          </a:p>
          <a:p>
            <a:pPr marL="457200" lvl="1" indent="0">
              <a:spcBef>
                <a:spcPct val="0"/>
              </a:spcBef>
              <a:spcAft>
                <a:spcPts val="600"/>
              </a:spcAft>
              <a:buNone/>
            </a:pPr>
            <a:br>
              <a:rPr lang="en-US" sz="2000" dirty="0">
                <a:latin typeface="Times New Roman" panose="02020603050405020304" pitchFamily="18" charset="0"/>
                <a:cs typeface="Times New Roman" panose="02020603050405020304" pitchFamily="18" charset="0"/>
              </a:rPr>
            </a:br>
            <a:endParaRPr lang="en-US" sz="2400" dirty="0">
              <a:latin typeface="Times New Roman" panose="02020603050405020304" pitchFamily="18" charset="0"/>
              <a:cs typeface="Times New Roman" panose="02020603050405020304" pitchFamily="18" charset="0"/>
            </a:endParaRPr>
          </a:p>
        </p:txBody>
      </p:sp>
      <p:sp>
        <p:nvSpPr>
          <p:cNvPr id="23556"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aseline="30000">
                <a:solidFill>
                  <a:schemeClr val="tx1"/>
                </a:solidFill>
                <a:latin typeface="Arial" charset="0"/>
                <a:cs typeface="Arial" charset="0"/>
              </a:defRPr>
            </a:lvl1pPr>
            <a:lvl2pPr marL="742950" indent="-285750" eaLnBrk="0" hangingPunct="0">
              <a:defRPr baseline="30000">
                <a:solidFill>
                  <a:schemeClr val="tx1"/>
                </a:solidFill>
                <a:latin typeface="Arial" charset="0"/>
                <a:cs typeface="Arial" charset="0"/>
              </a:defRPr>
            </a:lvl2pPr>
            <a:lvl3pPr marL="1143000" indent="-228600" eaLnBrk="0" hangingPunct="0">
              <a:defRPr baseline="30000">
                <a:solidFill>
                  <a:schemeClr val="tx1"/>
                </a:solidFill>
                <a:latin typeface="Arial" charset="0"/>
                <a:cs typeface="Arial" charset="0"/>
              </a:defRPr>
            </a:lvl3pPr>
            <a:lvl4pPr marL="1600200" indent="-228600" eaLnBrk="0" hangingPunct="0">
              <a:defRPr baseline="30000">
                <a:solidFill>
                  <a:schemeClr val="tx1"/>
                </a:solidFill>
                <a:latin typeface="Arial" charset="0"/>
                <a:cs typeface="Arial" charset="0"/>
              </a:defRPr>
            </a:lvl4pPr>
            <a:lvl5pPr marL="2057400" indent="-228600" eaLnBrk="0" hangingPunct="0">
              <a:defRPr baseline="30000">
                <a:solidFill>
                  <a:schemeClr val="tx1"/>
                </a:solidFill>
                <a:latin typeface="Arial" charset="0"/>
                <a:cs typeface="Arial" charset="0"/>
              </a:defRPr>
            </a:lvl5pPr>
            <a:lvl6pPr marL="2514600" indent="-228600" eaLnBrk="0" fontAlgn="base" hangingPunct="0">
              <a:spcBef>
                <a:spcPct val="0"/>
              </a:spcBef>
              <a:spcAft>
                <a:spcPct val="0"/>
              </a:spcAft>
              <a:defRPr baseline="30000">
                <a:solidFill>
                  <a:schemeClr val="tx1"/>
                </a:solidFill>
                <a:latin typeface="Arial" charset="0"/>
                <a:cs typeface="Arial" charset="0"/>
              </a:defRPr>
            </a:lvl6pPr>
            <a:lvl7pPr marL="2971800" indent="-228600" eaLnBrk="0" fontAlgn="base" hangingPunct="0">
              <a:spcBef>
                <a:spcPct val="0"/>
              </a:spcBef>
              <a:spcAft>
                <a:spcPct val="0"/>
              </a:spcAft>
              <a:defRPr baseline="30000">
                <a:solidFill>
                  <a:schemeClr val="tx1"/>
                </a:solidFill>
                <a:latin typeface="Arial" charset="0"/>
                <a:cs typeface="Arial" charset="0"/>
              </a:defRPr>
            </a:lvl7pPr>
            <a:lvl8pPr marL="3429000" indent="-228600" eaLnBrk="0" fontAlgn="base" hangingPunct="0">
              <a:spcBef>
                <a:spcPct val="0"/>
              </a:spcBef>
              <a:spcAft>
                <a:spcPct val="0"/>
              </a:spcAft>
              <a:defRPr baseline="30000">
                <a:solidFill>
                  <a:schemeClr val="tx1"/>
                </a:solidFill>
                <a:latin typeface="Arial" charset="0"/>
                <a:cs typeface="Arial" charset="0"/>
              </a:defRPr>
            </a:lvl8pPr>
            <a:lvl9pPr marL="3886200" indent="-228600" eaLnBrk="0" fontAlgn="base" hangingPunct="0">
              <a:spcBef>
                <a:spcPct val="0"/>
              </a:spcBef>
              <a:spcAft>
                <a:spcPct val="0"/>
              </a:spcAft>
              <a:defRPr baseline="30000">
                <a:solidFill>
                  <a:schemeClr val="tx1"/>
                </a:solidFill>
                <a:latin typeface="Arial" charset="0"/>
                <a:cs typeface="Arial" charset="0"/>
              </a:defRPr>
            </a:lvl9pPr>
          </a:lstStyle>
          <a:p>
            <a:pPr eaLnBrk="1" hangingPunct="1"/>
            <a:fld id="{F37FF0F2-A536-4314-9285-F575D3919C12}" type="slidenum">
              <a:rPr lang="en-US" smtClean="0"/>
              <a:pPr eaLnBrk="1" hangingPunct="1"/>
              <a:t>29</a:t>
            </a:fld>
            <a:endParaRPr lang="en-US"/>
          </a:p>
        </p:txBody>
      </p:sp>
      <p:sp>
        <p:nvSpPr>
          <p:cNvPr id="5" name="TextBox 4">
            <a:extLst>
              <a:ext uri="{FF2B5EF4-FFF2-40B4-BE49-F238E27FC236}">
                <a16:creationId xmlns:a16="http://schemas.microsoft.com/office/drawing/2014/main" id="{B02701DB-71A3-4FEA-9F5E-3B6852389543}"/>
              </a:ext>
            </a:extLst>
          </p:cNvPr>
          <p:cNvSpPr txBox="1"/>
          <p:nvPr/>
        </p:nvSpPr>
        <p:spPr>
          <a:xfrm>
            <a:off x="8955174" y="2601852"/>
            <a:ext cx="2604871" cy="400110"/>
          </a:xfrm>
          <a:prstGeom prst="rect">
            <a:avLst/>
          </a:prstGeom>
          <a:noFill/>
          <a:ln w="38100">
            <a:solidFill>
              <a:srgbClr val="0070C0"/>
            </a:solidFill>
          </a:ln>
        </p:spPr>
        <p:txBody>
          <a:bodyPr wrap="square" rtlCol="0">
            <a:spAutoFit/>
          </a:bodyPr>
          <a:lstStyle/>
          <a:p>
            <a:r>
              <a:rPr lang="en-US" sz="2000" b="1" dirty="0">
                <a:solidFill>
                  <a:srgbClr val="0070C0"/>
                </a:solidFill>
                <a:latin typeface="Times New Roman" panose="02020603050405020304" pitchFamily="18" charset="0"/>
                <a:cs typeface="Times New Roman" panose="02020603050405020304" pitchFamily="18" charset="0"/>
              </a:rPr>
              <a:t>Recall </a:t>
            </a:r>
            <a:r>
              <a:rPr lang="en-US" sz="2000" b="1" i="1" dirty="0">
                <a:solidFill>
                  <a:srgbClr val="0070C0"/>
                </a:solidFill>
                <a:latin typeface="Times New Roman" panose="02020603050405020304" pitchFamily="18" charset="0"/>
                <a:cs typeface="Times New Roman" panose="02020603050405020304" pitchFamily="18" charset="0"/>
              </a:rPr>
              <a:t>Lorain Journal</a:t>
            </a:r>
          </a:p>
        </p:txBody>
      </p:sp>
      <p:cxnSp>
        <p:nvCxnSpPr>
          <p:cNvPr id="6" name="Straight Arrow Connector 5">
            <a:extLst>
              <a:ext uri="{FF2B5EF4-FFF2-40B4-BE49-F238E27FC236}">
                <a16:creationId xmlns:a16="http://schemas.microsoft.com/office/drawing/2014/main" id="{51239852-6188-46C7-B30F-C59FD5B5DF0E}"/>
              </a:ext>
            </a:extLst>
          </p:cNvPr>
          <p:cNvCxnSpPr>
            <a:cxnSpLocks/>
          </p:cNvCxnSpPr>
          <p:nvPr/>
        </p:nvCxnSpPr>
        <p:spPr>
          <a:xfrm flipH="1">
            <a:off x="7807900" y="2921000"/>
            <a:ext cx="976095" cy="16192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446295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Statutes</a:t>
            </a:r>
          </a:p>
        </p:txBody>
      </p:sp>
      <p:sp>
        <p:nvSpPr>
          <p:cNvPr id="3" name="Content Placeholder 2"/>
          <p:cNvSpPr>
            <a:spLocks noGrp="1"/>
          </p:cNvSpPr>
          <p:nvPr>
            <p:ph idx="1"/>
          </p:nvPr>
        </p:nvSpPr>
        <p:spPr/>
        <p:txBody>
          <a:bodyPr/>
          <a:lstStyle/>
          <a:p>
            <a:r>
              <a:rPr lang="en-US" dirty="0"/>
              <a:t>Sherman Act Section 1 </a:t>
            </a:r>
          </a:p>
          <a:p>
            <a:r>
              <a:rPr lang="en-US" dirty="0"/>
              <a:t>Sherman Act Section 2</a:t>
            </a:r>
          </a:p>
          <a:p>
            <a:pPr lvl="1"/>
            <a:r>
              <a:rPr lang="en-US" dirty="0"/>
              <a:t>Monopolization </a:t>
            </a:r>
          </a:p>
          <a:p>
            <a:pPr lvl="1"/>
            <a:r>
              <a:rPr lang="en-US" dirty="0"/>
              <a:t>Attempt to monopolize</a:t>
            </a:r>
          </a:p>
          <a:p>
            <a:r>
              <a:rPr lang="en-US" dirty="0"/>
              <a:t>Clayton Act Section 3 </a:t>
            </a:r>
          </a:p>
          <a:p>
            <a:pPr lvl="1"/>
            <a:r>
              <a:rPr lang="en-US" dirty="0"/>
              <a:t>Explicitly flags exclusive dealing and tying</a:t>
            </a:r>
          </a:p>
          <a:p>
            <a:pPr lvl="1"/>
            <a:r>
              <a:rPr lang="en-US" dirty="0"/>
              <a:t>Key role for “incipiency”</a:t>
            </a:r>
          </a:p>
        </p:txBody>
      </p:sp>
      <p:sp>
        <p:nvSpPr>
          <p:cNvPr id="4" name="Slide Number Placeholder 3">
            <a:extLst>
              <a:ext uri="{FF2B5EF4-FFF2-40B4-BE49-F238E27FC236}">
                <a16:creationId xmlns:a16="http://schemas.microsoft.com/office/drawing/2014/main" id="{37259826-59F2-469E-9C03-E00DB7A76D27}"/>
              </a:ext>
            </a:extLst>
          </p:cNvPr>
          <p:cNvSpPr>
            <a:spLocks noGrp="1"/>
          </p:cNvSpPr>
          <p:nvPr>
            <p:ph type="sldNum" sz="quarter" idx="12"/>
          </p:nvPr>
        </p:nvSpPr>
        <p:spPr/>
        <p:txBody>
          <a:bodyPr/>
          <a:lstStyle/>
          <a:p>
            <a:fld id="{AED887C7-F0E8-4606-A69D-D8C14AD94506}" type="slidenum">
              <a:rPr lang="en-US" smtClean="0"/>
              <a:t>3</a:t>
            </a:fld>
            <a:endParaRPr lang="en-US"/>
          </a:p>
        </p:txBody>
      </p:sp>
      <p:sp>
        <p:nvSpPr>
          <p:cNvPr id="5" name="TextBox 4">
            <a:extLst>
              <a:ext uri="{FF2B5EF4-FFF2-40B4-BE49-F238E27FC236}">
                <a16:creationId xmlns:a16="http://schemas.microsoft.com/office/drawing/2014/main" id="{4DBF6267-D537-4FA8-BCFD-C9963BE09F8C}"/>
              </a:ext>
            </a:extLst>
          </p:cNvPr>
          <p:cNvSpPr txBox="1"/>
          <p:nvPr/>
        </p:nvSpPr>
        <p:spPr>
          <a:xfrm>
            <a:off x="7651735" y="2413337"/>
            <a:ext cx="3111515" cy="1631216"/>
          </a:xfrm>
          <a:prstGeom prst="rect">
            <a:avLst/>
          </a:prstGeom>
          <a:noFill/>
          <a:ln w="38100">
            <a:solidFill>
              <a:srgbClr val="0070C0"/>
            </a:solidFill>
          </a:ln>
        </p:spPr>
        <p:txBody>
          <a:bodyPr wrap="square" rtlCol="0">
            <a:spAutoFit/>
          </a:bodyPr>
          <a:lstStyle/>
          <a:p>
            <a:r>
              <a:rPr lang="en-US" sz="2000" b="1" u="sng" dirty="0">
                <a:solidFill>
                  <a:srgbClr val="0070C0"/>
                </a:solidFill>
              </a:rPr>
              <a:t>Current world</a:t>
            </a:r>
          </a:p>
          <a:p>
            <a:r>
              <a:rPr lang="en-US" sz="2000" b="1" dirty="0">
                <a:solidFill>
                  <a:srgbClr val="0070C0"/>
                </a:solidFill>
              </a:rPr>
              <a:t>Mostly Section 2;    </a:t>
            </a:r>
          </a:p>
          <a:p>
            <a:r>
              <a:rPr lang="en-US" sz="2000" b="1" dirty="0">
                <a:solidFill>
                  <a:srgbClr val="0070C0"/>
                </a:solidFill>
              </a:rPr>
              <a:t>Some Section 1;</a:t>
            </a:r>
          </a:p>
          <a:p>
            <a:r>
              <a:rPr lang="en-US" sz="2000" b="1" dirty="0">
                <a:solidFill>
                  <a:srgbClr val="0070C0"/>
                </a:solidFill>
              </a:rPr>
              <a:t>Section 3 incipiency standard is ignored today</a:t>
            </a:r>
            <a:endParaRPr lang="en-US" sz="2000" b="1" i="1" dirty="0">
              <a:solidFill>
                <a:srgbClr val="0070C0"/>
              </a:solidFill>
            </a:endParaRPr>
          </a:p>
        </p:txBody>
      </p:sp>
      <p:cxnSp>
        <p:nvCxnSpPr>
          <p:cNvPr id="6" name="Straight Arrow Connector 5">
            <a:extLst>
              <a:ext uri="{FF2B5EF4-FFF2-40B4-BE49-F238E27FC236}">
                <a16:creationId xmlns:a16="http://schemas.microsoft.com/office/drawing/2014/main" id="{00A93A32-09DB-4EE1-811C-ED3B11C1ECE8}"/>
              </a:ext>
            </a:extLst>
          </p:cNvPr>
          <p:cNvCxnSpPr>
            <a:cxnSpLocks/>
          </p:cNvCxnSpPr>
          <p:nvPr/>
        </p:nvCxnSpPr>
        <p:spPr>
          <a:xfrm flipH="1">
            <a:off x="6762309" y="3178555"/>
            <a:ext cx="592751" cy="25044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8812354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36845"/>
            <a:ext cx="10515600" cy="1325563"/>
          </a:xfrm>
        </p:spPr>
        <p:txBody>
          <a:bodyPr>
            <a:noAutofit/>
          </a:bodyPr>
          <a:lstStyle/>
          <a:p>
            <a:r>
              <a:rPr lang="en-US" sz="3200" dirty="0">
                <a:latin typeface="Times New Roman" panose="02020603050405020304" pitchFamily="18" charset="0"/>
                <a:cs typeface="Times New Roman" panose="02020603050405020304" pitchFamily="18" charset="0"/>
              </a:rPr>
              <a:t>But, Bidding Disadvantages Do Not Doom All Entrants</a:t>
            </a:r>
          </a:p>
        </p:txBody>
      </p:sp>
      <p:sp>
        <p:nvSpPr>
          <p:cNvPr id="3" name="Content Placeholder 2"/>
          <p:cNvSpPr>
            <a:spLocks noGrp="1"/>
          </p:cNvSpPr>
          <p:nvPr>
            <p:ph sz="half" idx="1"/>
          </p:nvPr>
        </p:nvSpPr>
        <p:spPr>
          <a:xfrm>
            <a:off x="352425" y="1647825"/>
            <a:ext cx="5181600" cy="4927635"/>
          </a:xfrm>
          <a:ln>
            <a:solidFill>
              <a:srgbClr val="C00000"/>
            </a:solidFill>
          </a:ln>
        </p:spPr>
        <p:txBody>
          <a:bodyPr>
            <a:noAutofit/>
          </a:bodyPr>
          <a:lstStyle/>
          <a:p>
            <a:pPr>
              <a:spcBef>
                <a:spcPts val="0"/>
              </a:spcBef>
              <a:spcAft>
                <a:spcPts val="400"/>
              </a:spcAft>
            </a:pPr>
            <a:r>
              <a:rPr lang="en-US" sz="2200" dirty="0">
                <a:solidFill>
                  <a:srgbClr val="C00000"/>
                </a:solidFill>
                <a:latin typeface="Times New Roman" panose="02020603050405020304" pitchFamily="18" charset="0"/>
                <a:cs typeface="Times New Roman" panose="02020603050405020304" pitchFamily="18" charset="0"/>
              </a:rPr>
              <a:t>Entrants can succeed if very limited distribution (or direct distribution) is sufficient for viability &amp; growth</a:t>
            </a:r>
          </a:p>
          <a:p>
            <a:pPr>
              <a:spcBef>
                <a:spcPts val="0"/>
              </a:spcBef>
              <a:spcAft>
                <a:spcPts val="400"/>
              </a:spcAft>
            </a:pPr>
            <a:r>
              <a:rPr lang="en-US" sz="2200" i="1" dirty="0">
                <a:solidFill>
                  <a:srgbClr val="C00000"/>
                </a:solidFill>
                <a:latin typeface="Times New Roman" panose="02020603050405020304" pitchFamily="18" charset="0"/>
                <a:cs typeface="Times New Roman" panose="02020603050405020304" pitchFamily="18" charset="0"/>
              </a:rPr>
              <a:t>Example: </a:t>
            </a:r>
            <a:r>
              <a:rPr lang="en-US" sz="2200" dirty="0">
                <a:latin typeface="Times New Roman" panose="02020603050405020304" pitchFamily="18" charset="0"/>
                <a:cs typeface="Times New Roman" panose="02020603050405020304" pitchFamily="18" charset="0"/>
              </a:rPr>
              <a:t>Entrant needs only one </a:t>
            </a:r>
            <a:br>
              <a:rPr lang="en-US" sz="2200" dirty="0">
                <a:latin typeface="Times New Roman" panose="02020603050405020304" pitchFamily="18" charset="0"/>
                <a:cs typeface="Times New Roman" panose="02020603050405020304" pitchFamily="18" charset="0"/>
              </a:rPr>
            </a:br>
            <a:r>
              <a:rPr lang="en-US" sz="2200" dirty="0">
                <a:latin typeface="Times New Roman" panose="02020603050405020304" pitchFamily="18" charset="0"/>
                <a:cs typeface="Times New Roman" panose="02020603050405020304" pitchFamily="18" charset="0"/>
              </a:rPr>
              <a:t>non-exclusive distributor out of three available distributors</a:t>
            </a:r>
          </a:p>
          <a:p>
            <a:pPr lvl="1">
              <a:spcBef>
                <a:spcPts val="0"/>
              </a:spcBef>
              <a:spcAft>
                <a:spcPts val="400"/>
              </a:spcAft>
            </a:pPr>
            <a:r>
              <a:rPr lang="en-US" sz="2000" dirty="0">
                <a:latin typeface="Times New Roman" panose="02020603050405020304" pitchFamily="18" charset="0"/>
                <a:cs typeface="Times New Roman" panose="02020603050405020304" pitchFamily="18" charset="0"/>
              </a:rPr>
              <a:t>Dominant incumbent </a:t>
            </a:r>
            <a:r>
              <a:rPr lang="en-US" sz="1800" dirty="0">
                <a:latin typeface="Times New Roman" panose="02020603050405020304" pitchFamily="18" charset="0"/>
                <a:cs typeface="Times New Roman" panose="02020603050405020304" pitchFamily="18" charset="0"/>
              </a:rPr>
              <a:t>would need to bid $71 x 3= $ 213 to prevent entry</a:t>
            </a:r>
          </a:p>
          <a:p>
            <a:pPr lvl="1">
              <a:spcBef>
                <a:spcPts val="0"/>
              </a:spcBef>
              <a:spcAft>
                <a:spcPts val="400"/>
              </a:spcAft>
            </a:pPr>
            <a:r>
              <a:rPr lang="en-US" sz="1800" dirty="0">
                <a:latin typeface="Times New Roman" panose="02020603050405020304" pitchFamily="18" charset="0"/>
                <a:cs typeface="Times New Roman" panose="02020603050405020304" pitchFamily="18" charset="0"/>
              </a:rPr>
              <a:t>But, incumbent’s incremental monopoly </a:t>
            </a:r>
            <a:br>
              <a:rPr lang="en-US" sz="1800" dirty="0">
                <a:latin typeface="Times New Roman" panose="02020603050405020304" pitchFamily="18" charset="0"/>
                <a:cs typeface="Times New Roman" panose="02020603050405020304" pitchFamily="18" charset="0"/>
              </a:rPr>
            </a:br>
            <a:r>
              <a:rPr lang="en-US" sz="1800" dirty="0">
                <a:latin typeface="Times New Roman" panose="02020603050405020304" pitchFamily="18" charset="0"/>
                <a:cs typeface="Times New Roman" panose="02020603050405020304" pitchFamily="18" charset="0"/>
              </a:rPr>
              <a:t>profit = $150</a:t>
            </a:r>
          </a:p>
          <a:p>
            <a:pPr lvl="1">
              <a:spcBef>
                <a:spcPts val="0"/>
              </a:spcBef>
              <a:spcAft>
                <a:spcPts val="400"/>
              </a:spcAft>
            </a:pPr>
            <a:r>
              <a:rPr lang="en-US" sz="1800" dirty="0">
                <a:latin typeface="Times New Roman" panose="02020603050405020304" pitchFamily="18" charset="0"/>
                <a:cs typeface="Times New Roman" panose="02020603050405020304" pitchFamily="18" charset="0"/>
              </a:rPr>
              <a:t>So, incumbent lacks incentive to outbid (i.e., $ 213 &gt;$150).</a:t>
            </a:r>
          </a:p>
          <a:p>
            <a:pPr lvl="1">
              <a:spcBef>
                <a:spcPts val="0"/>
              </a:spcBef>
              <a:spcAft>
                <a:spcPts val="400"/>
              </a:spcAft>
            </a:pPr>
            <a:r>
              <a:rPr lang="en-US" sz="1800" i="1" dirty="0">
                <a:solidFill>
                  <a:srgbClr val="0070C0"/>
                </a:solidFill>
                <a:latin typeface="Times New Roman" panose="02020603050405020304" pitchFamily="18" charset="0"/>
                <a:cs typeface="Times New Roman" panose="02020603050405020304" pitchFamily="18" charset="0"/>
              </a:rPr>
              <a:t>In fact, incumbent lacks incentive even to try to counterbid to win 1-2 distributors</a:t>
            </a:r>
          </a:p>
          <a:p>
            <a:pPr lvl="1">
              <a:spcBef>
                <a:spcPts val="0"/>
              </a:spcBef>
              <a:spcAft>
                <a:spcPts val="400"/>
              </a:spcAft>
            </a:pPr>
            <a:r>
              <a:rPr lang="en-US" sz="1800" dirty="0">
                <a:solidFill>
                  <a:srgbClr val="C00000"/>
                </a:solidFill>
                <a:latin typeface="Times New Roman" panose="02020603050405020304" pitchFamily="18" charset="0"/>
                <a:cs typeface="Times New Roman" panose="02020603050405020304" pitchFamily="18" charset="0"/>
              </a:rPr>
              <a:t>Thus, entrant would win the bid and entry would succeed</a:t>
            </a:r>
          </a:p>
          <a:p>
            <a:pPr marL="0" indent="0">
              <a:spcBef>
                <a:spcPts val="0"/>
              </a:spcBef>
              <a:spcAft>
                <a:spcPts val="400"/>
              </a:spcAft>
              <a:buNone/>
            </a:pPr>
            <a:r>
              <a:rPr lang="en-US" sz="2000" dirty="0"/>
              <a:t>	</a:t>
            </a:r>
          </a:p>
        </p:txBody>
      </p:sp>
      <p:sp>
        <p:nvSpPr>
          <p:cNvPr id="5" name="Content Placeholder 4"/>
          <p:cNvSpPr>
            <a:spLocks noGrp="1"/>
          </p:cNvSpPr>
          <p:nvPr>
            <p:ph sz="half" idx="2"/>
          </p:nvPr>
        </p:nvSpPr>
        <p:spPr>
          <a:xfrm>
            <a:off x="6172200" y="1662408"/>
            <a:ext cx="5181600" cy="4830466"/>
          </a:xfrm>
          <a:ln w="28575">
            <a:solidFill>
              <a:srgbClr val="0070C0"/>
            </a:solidFill>
          </a:ln>
        </p:spPr>
        <p:txBody>
          <a:bodyPr>
            <a:normAutofit fontScale="77500" lnSpcReduction="20000"/>
          </a:bodyPr>
          <a:lstStyle/>
          <a:p>
            <a:pPr marL="0" indent="0">
              <a:spcBef>
                <a:spcPts val="0"/>
              </a:spcBef>
              <a:spcAft>
                <a:spcPts val="600"/>
              </a:spcAft>
              <a:buNone/>
            </a:pPr>
            <a:r>
              <a:rPr lang="en-US" sz="2400" dirty="0">
                <a:solidFill>
                  <a:srgbClr val="0070C0"/>
                </a:solidFill>
                <a:latin typeface="Times New Roman" panose="02020603050405020304" pitchFamily="18" charset="0"/>
                <a:cs typeface="Times New Roman" panose="02020603050405020304" pitchFamily="18" charset="0"/>
              </a:rPr>
              <a:t>       </a:t>
            </a:r>
          </a:p>
          <a:p>
            <a:pPr marL="0" indent="0" algn="ctr">
              <a:spcBef>
                <a:spcPts val="0"/>
              </a:spcBef>
              <a:spcAft>
                <a:spcPts val="600"/>
              </a:spcAft>
              <a:buNone/>
            </a:pPr>
            <a:r>
              <a:rPr lang="en-US" sz="2400" b="1" u="sng" dirty="0">
                <a:solidFill>
                  <a:srgbClr val="0070C0"/>
                </a:solidFill>
                <a:latin typeface="Times New Roman" panose="02020603050405020304" pitchFamily="18" charset="0"/>
                <a:cs typeface="Times New Roman" panose="02020603050405020304" pitchFamily="18" charset="0"/>
              </a:rPr>
              <a:t>Other Reasons Why Entrant May Win</a:t>
            </a:r>
            <a:br>
              <a:rPr lang="en-US" sz="2400" b="1" u="sng" dirty="0">
                <a:solidFill>
                  <a:srgbClr val="0070C0"/>
                </a:solidFill>
                <a:latin typeface="Times New Roman" panose="02020603050405020304" pitchFamily="18" charset="0"/>
                <a:cs typeface="Times New Roman" panose="02020603050405020304" pitchFamily="18" charset="0"/>
              </a:rPr>
            </a:br>
            <a:endParaRPr lang="en-US" sz="2400" b="1" u="sng" dirty="0">
              <a:solidFill>
                <a:srgbClr val="0070C0"/>
              </a:solidFill>
              <a:latin typeface="Times New Roman" panose="02020603050405020304" pitchFamily="18" charset="0"/>
              <a:cs typeface="Times New Roman" panose="02020603050405020304" pitchFamily="18" charset="0"/>
            </a:endParaRPr>
          </a:p>
          <a:p>
            <a:pPr>
              <a:spcBef>
                <a:spcPts val="0"/>
              </a:spcBef>
              <a:spcAft>
                <a:spcPts val="600"/>
              </a:spcAft>
            </a:pPr>
            <a:r>
              <a:rPr lang="en-US" sz="2400" dirty="0">
                <a:solidFill>
                  <a:srgbClr val="0070C0"/>
                </a:solidFill>
                <a:latin typeface="Times New Roman" panose="02020603050405020304" pitchFamily="18" charset="0"/>
                <a:cs typeface="Times New Roman" panose="02020603050405020304" pitchFamily="18" charset="0"/>
              </a:rPr>
              <a:t>Much more efficient entrants (lower cost or higher quality) also can succeed </a:t>
            </a:r>
            <a:r>
              <a:rPr lang="en-US" sz="2400" i="1" dirty="0">
                <a:solidFill>
                  <a:srgbClr val="C00000"/>
                </a:solidFill>
                <a:latin typeface="Times New Roman" panose="02020603050405020304" pitchFamily="18" charset="0"/>
                <a:cs typeface="Times New Roman" panose="02020603050405020304" pitchFamily="18" charset="0"/>
              </a:rPr>
              <a:t>(i.e., total industry profits higher if entry succeeds. </a:t>
            </a:r>
            <a:r>
              <a:rPr lang="en-US" sz="2400" i="1" dirty="0">
                <a:solidFill>
                  <a:srgbClr val="C00000"/>
                </a:solidFill>
                <a:highlight>
                  <a:srgbClr val="FFFF00"/>
                </a:highlight>
                <a:latin typeface="Times New Roman" panose="02020603050405020304" pitchFamily="18" charset="0"/>
                <a:cs typeface="Times New Roman" panose="02020603050405020304" pitchFamily="18" charset="0"/>
              </a:rPr>
              <a:t>See next slide</a:t>
            </a:r>
            <a:r>
              <a:rPr lang="en-US" sz="2400" i="1" dirty="0">
                <a:solidFill>
                  <a:srgbClr val="C00000"/>
                </a:solidFill>
                <a:latin typeface="Times New Roman" panose="02020603050405020304" pitchFamily="18" charset="0"/>
                <a:cs typeface="Times New Roman" panose="02020603050405020304" pitchFamily="18" charset="0"/>
              </a:rPr>
              <a:t>)</a:t>
            </a:r>
            <a:br>
              <a:rPr lang="en-US" sz="2400" dirty="0">
                <a:solidFill>
                  <a:srgbClr val="0070C0"/>
                </a:solidFill>
                <a:latin typeface="Times New Roman" panose="02020603050405020304" pitchFamily="18" charset="0"/>
                <a:cs typeface="Times New Roman" panose="02020603050405020304" pitchFamily="18" charset="0"/>
              </a:rPr>
            </a:br>
            <a:endParaRPr lang="en-US" sz="2400" dirty="0">
              <a:solidFill>
                <a:srgbClr val="0070C0"/>
              </a:solidFill>
              <a:latin typeface="Times New Roman" panose="02020603050405020304" pitchFamily="18" charset="0"/>
              <a:cs typeface="Times New Roman" panose="02020603050405020304" pitchFamily="18" charset="0"/>
            </a:endParaRPr>
          </a:p>
          <a:p>
            <a:pPr>
              <a:spcBef>
                <a:spcPts val="0"/>
              </a:spcBef>
              <a:spcAft>
                <a:spcPts val="600"/>
              </a:spcAft>
            </a:pPr>
            <a:r>
              <a:rPr lang="en-US" sz="2400" dirty="0">
                <a:solidFill>
                  <a:srgbClr val="0070C0"/>
                </a:solidFill>
                <a:latin typeface="Times New Roman" panose="02020603050405020304" pitchFamily="18" charset="0"/>
                <a:cs typeface="Times New Roman" panose="02020603050405020304" pitchFamily="18" charset="0"/>
              </a:rPr>
              <a:t>Entrant also might succeed if significant product differentiation</a:t>
            </a:r>
            <a:endParaRPr lang="en-US" sz="2400" dirty="0">
              <a:solidFill>
                <a:srgbClr val="0070C0"/>
              </a:solidFill>
              <a:latin typeface="Times New Roman" panose="02020603050405020304" pitchFamily="18" charset="0"/>
              <a:cs typeface="Times New Roman" panose="02020603050405020304" pitchFamily="18" charset="0"/>
              <a:sym typeface="Wingdings" panose="05000000000000000000" pitchFamily="2" charset="2"/>
            </a:endParaRPr>
          </a:p>
          <a:p>
            <a:pPr lvl="1">
              <a:spcBef>
                <a:spcPts val="0"/>
              </a:spcBef>
              <a:spcAft>
                <a:spcPts val="600"/>
              </a:spcAft>
            </a:pPr>
            <a:r>
              <a:rPr lang="en-US" sz="2000" dirty="0">
                <a:solidFill>
                  <a:srgbClr val="0070C0"/>
                </a:solidFill>
                <a:latin typeface="Times New Roman" panose="02020603050405020304" pitchFamily="18" charset="0"/>
                <a:cs typeface="Times New Roman" panose="02020603050405020304" pitchFamily="18" charset="0"/>
              </a:rPr>
              <a:t>Entrant preferred by “enough” consumers</a:t>
            </a:r>
            <a:br>
              <a:rPr lang="en-US" sz="2000" dirty="0">
                <a:solidFill>
                  <a:srgbClr val="0070C0"/>
                </a:solidFill>
                <a:latin typeface="Times New Roman" panose="02020603050405020304" pitchFamily="18" charset="0"/>
                <a:cs typeface="Times New Roman" panose="02020603050405020304" pitchFamily="18" charset="0"/>
              </a:rPr>
            </a:br>
            <a:endParaRPr lang="en-US" sz="2000" dirty="0">
              <a:solidFill>
                <a:srgbClr val="0070C0"/>
              </a:solidFill>
              <a:latin typeface="Times New Roman" panose="02020603050405020304" pitchFamily="18" charset="0"/>
              <a:cs typeface="Times New Roman" panose="02020603050405020304" pitchFamily="18" charset="0"/>
            </a:endParaRPr>
          </a:p>
          <a:p>
            <a:pPr>
              <a:spcBef>
                <a:spcPts val="0"/>
              </a:spcBef>
              <a:spcAft>
                <a:spcPts val="600"/>
              </a:spcAft>
            </a:pPr>
            <a:r>
              <a:rPr lang="en-US" sz="2400" dirty="0">
                <a:solidFill>
                  <a:srgbClr val="0070C0"/>
                </a:solidFill>
                <a:latin typeface="Times New Roman" panose="02020603050405020304" pitchFamily="18" charset="0"/>
                <a:cs typeface="Times New Roman" panose="02020603050405020304" pitchFamily="18" charset="0"/>
              </a:rPr>
              <a:t>Entrant may place higher value on winning because it needs a “lead customer”</a:t>
            </a:r>
            <a:br>
              <a:rPr lang="en-US" sz="2400" dirty="0">
                <a:solidFill>
                  <a:srgbClr val="0070C0"/>
                </a:solidFill>
                <a:latin typeface="Times New Roman" panose="02020603050405020304" pitchFamily="18" charset="0"/>
                <a:cs typeface="Times New Roman" panose="02020603050405020304" pitchFamily="18" charset="0"/>
              </a:rPr>
            </a:br>
            <a:endParaRPr lang="en-US" sz="2400" dirty="0">
              <a:solidFill>
                <a:srgbClr val="0070C0"/>
              </a:solidFill>
              <a:latin typeface="Times New Roman" panose="02020603050405020304" pitchFamily="18" charset="0"/>
              <a:cs typeface="Times New Roman" panose="02020603050405020304" pitchFamily="18" charset="0"/>
            </a:endParaRPr>
          </a:p>
          <a:p>
            <a:pPr>
              <a:spcBef>
                <a:spcPts val="0"/>
              </a:spcBef>
              <a:spcAft>
                <a:spcPts val="600"/>
              </a:spcAft>
            </a:pPr>
            <a:r>
              <a:rPr lang="en-US" sz="2400" dirty="0">
                <a:solidFill>
                  <a:srgbClr val="0070C0"/>
                </a:solidFill>
                <a:latin typeface="Times New Roman" panose="02020603050405020304" pitchFamily="18" charset="0"/>
                <a:cs typeface="Times New Roman" panose="02020603050405020304" pitchFamily="18" charset="0"/>
              </a:rPr>
              <a:t>A large distributor may choose to sponsor entry as an investment to create competition (i.e., internalize the “public good” of competition), and its unilateral benefits are sufficient to justify supporting the entrant</a:t>
            </a:r>
            <a:br>
              <a:rPr lang="en-US" sz="2400" dirty="0">
                <a:solidFill>
                  <a:srgbClr val="0070C0"/>
                </a:solidFill>
                <a:latin typeface="Times New Roman" panose="02020603050405020304" pitchFamily="18" charset="0"/>
                <a:cs typeface="Times New Roman" panose="02020603050405020304" pitchFamily="18" charset="0"/>
              </a:rPr>
            </a:br>
            <a:endParaRPr lang="en-US" sz="2400" dirty="0">
              <a:solidFill>
                <a:srgbClr val="0070C0"/>
              </a:solidFill>
              <a:latin typeface="Times New Roman" panose="02020603050405020304" pitchFamily="18" charset="0"/>
              <a:cs typeface="Times New Roman" panose="02020603050405020304" pitchFamily="18" charset="0"/>
            </a:endParaRPr>
          </a:p>
          <a:p>
            <a:endParaRPr lang="en-US" dirty="0">
              <a:solidFill>
                <a:srgbClr val="0070C0"/>
              </a:solidFill>
            </a:endParaRPr>
          </a:p>
        </p:txBody>
      </p:sp>
      <p:sp>
        <p:nvSpPr>
          <p:cNvPr id="4" name="Slide Number Placeholder 3"/>
          <p:cNvSpPr>
            <a:spLocks noGrp="1"/>
          </p:cNvSpPr>
          <p:nvPr>
            <p:ph type="sldNum" sz="quarter" idx="12"/>
          </p:nvPr>
        </p:nvSpPr>
        <p:spPr/>
        <p:txBody>
          <a:bodyPr/>
          <a:lstStyle/>
          <a:p>
            <a:pPr>
              <a:defRPr/>
            </a:pPr>
            <a:fld id="{991FA2BD-1723-4EED-AE72-94F6707D9963}" type="slidenum">
              <a:rPr lang="en-US" smtClean="0">
                <a:solidFill>
                  <a:srgbClr val="000000"/>
                </a:solidFill>
              </a:rPr>
              <a:pPr>
                <a:defRPr/>
              </a:pPr>
              <a:t>30</a:t>
            </a:fld>
            <a:endParaRPr lang="en-US" dirty="0">
              <a:solidFill>
                <a:srgbClr val="000000"/>
              </a:solidFill>
            </a:endParaRPr>
          </a:p>
        </p:txBody>
      </p:sp>
    </p:spTree>
    <p:extLst>
      <p:ext uri="{BB962C8B-B14F-4D97-AF65-F5344CB8AC3E}">
        <p14:creationId xmlns:p14="http://schemas.microsoft.com/office/powerpoint/2010/main" val="83168346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a:xfrm>
            <a:off x="374469" y="304800"/>
            <a:ext cx="9988731" cy="1143000"/>
          </a:xfrm>
          <a:noFill/>
        </p:spPr>
        <p:txBody>
          <a:bodyPr>
            <a:noAutofit/>
          </a:bodyPr>
          <a:lstStyle/>
          <a:p>
            <a:pPr eaLnBrk="1" hangingPunct="1">
              <a:lnSpc>
                <a:spcPct val="85000"/>
              </a:lnSpc>
            </a:pPr>
            <a:r>
              <a:rPr lang="en-US" sz="2800" dirty="0">
                <a:latin typeface="Times New Roman" panose="02020603050405020304" pitchFamily="18" charset="0"/>
                <a:cs typeface="Times New Roman" panose="02020603050405020304" pitchFamily="18" charset="0"/>
              </a:rPr>
              <a:t>Entry Also May Lead to Higher Industry Profits:</a:t>
            </a:r>
            <a:br>
              <a:rPr lang="en-US" sz="2800" dirty="0">
                <a:latin typeface="Times New Roman" panose="02020603050405020304" pitchFamily="18" charset="0"/>
                <a:cs typeface="Times New Roman" panose="02020603050405020304" pitchFamily="18" charset="0"/>
              </a:rPr>
            </a:br>
            <a:r>
              <a:rPr lang="en-US" sz="2800" dirty="0">
                <a:latin typeface="Times New Roman" panose="02020603050405020304" pitchFamily="18" charset="0"/>
                <a:cs typeface="Times New Roman" panose="02020603050405020304" pitchFamily="18" charset="0"/>
              </a:rPr>
              <a:t>When the “Market Power Fund” Can Fail</a:t>
            </a:r>
          </a:p>
        </p:txBody>
      </p:sp>
      <p:graphicFrame>
        <p:nvGraphicFramePr>
          <p:cNvPr id="1026" name="Object 3"/>
          <p:cNvGraphicFramePr>
            <a:graphicFrameLocks noChangeAspect="1"/>
          </p:cNvGraphicFramePr>
          <p:nvPr>
            <p:extLst>
              <p:ext uri="{D42A27DB-BD31-4B8C-83A1-F6EECF244321}">
                <p14:modId xmlns:p14="http://schemas.microsoft.com/office/powerpoint/2010/main" val="2010146043"/>
              </p:ext>
            </p:extLst>
          </p:nvPr>
        </p:nvGraphicFramePr>
        <p:xfrm>
          <a:off x="1609725" y="1485507"/>
          <a:ext cx="9185275" cy="4954588"/>
        </p:xfrm>
        <a:graphic>
          <a:graphicData uri="http://schemas.openxmlformats.org/presentationml/2006/ole">
            <mc:AlternateContent xmlns:mc="http://schemas.openxmlformats.org/markup-compatibility/2006">
              <mc:Choice xmlns:v="urn:schemas-microsoft-com:vml" Requires="v">
                <p:oleObj name="Worksheet" r:id="rId3" imgW="3968620" imgH="2571958" progId="Excel.Sheet.8">
                  <p:embed/>
                </p:oleObj>
              </mc:Choice>
              <mc:Fallback>
                <p:oleObj name="Worksheet" r:id="rId3" imgW="3968620" imgH="2571958" progId="Excel.Sheet.8">
                  <p:embed/>
                  <p:pic>
                    <p:nvPicPr>
                      <p:cNvPr id="1026" name="Object 3"/>
                      <p:cNvPicPr>
                        <a:picLocks noChangeAspect="1" noChangeArrowheads="1"/>
                      </p:cNvPicPr>
                      <p:nvPr/>
                    </p:nvPicPr>
                    <p:blipFill>
                      <a:blip r:embed="rId4"/>
                      <a:srcRect/>
                      <a:stretch>
                        <a:fillRect/>
                      </a:stretch>
                    </p:blipFill>
                    <p:spPr bwMode="auto">
                      <a:xfrm>
                        <a:off x="1609725" y="1485507"/>
                        <a:ext cx="9185275" cy="4954588"/>
                      </a:xfrm>
                      <a:prstGeom prst="rect">
                        <a:avLst/>
                      </a:prstGeom>
                      <a:noFill/>
                      <a:effectLst/>
                    </p:spPr>
                  </p:pic>
                </p:oleObj>
              </mc:Fallback>
            </mc:AlternateContent>
          </a:graphicData>
        </a:graphic>
      </p:graphicFrame>
      <p:sp>
        <p:nvSpPr>
          <p:cNvPr id="1028"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aseline="30000">
                <a:solidFill>
                  <a:schemeClr val="tx1"/>
                </a:solidFill>
                <a:latin typeface="Arial" charset="0"/>
                <a:cs typeface="Arial" charset="0"/>
              </a:defRPr>
            </a:lvl1pPr>
            <a:lvl2pPr marL="742950" indent="-285750" eaLnBrk="0" hangingPunct="0">
              <a:defRPr baseline="30000">
                <a:solidFill>
                  <a:schemeClr val="tx1"/>
                </a:solidFill>
                <a:latin typeface="Arial" charset="0"/>
                <a:cs typeface="Arial" charset="0"/>
              </a:defRPr>
            </a:lvl2pPr>
            <a:lvl3pPr marL="1143000" indent="-228600" eaLnBrk="0" hangingPunct="0">
              <a:defRPr baseline="30000">
                <a:solidFill>
                  <a:schemeClr val="tx1"/>
                </a:solidFill>
                <a:latin typeface="Arial" charset="0"/>
                <a:cs typeface="Arial" charset="0"/>
              </a:defRPr>
            </a:lvl3pPr>
            <a:lvl4pPr marL="1600200" indent="-228600" eaLnBrk="0" hangingPunct="0">
              <a:defRPr baseline="30000">
                <a:solidFill>
                  <a:schemeClr val="tx1"/>
                </a:solidFill>
                <a:latin typeface="Arial" charset="0"/>
                <a:cs typeface="Arial" charset="0"/>
              </a:defRPr>
            </a:lvl4pPr>
            <a:lvl5pPr marL="2057400" indent="-228600" eaLnBrk="0" hangingPunct="0">
              <a:defRPr baseline="30000">
                <a:solidFill>
                  <a:schemeClr val="tx1"/>
                </a:solidFill>
                <a:latin typeface="Arial" charset="0"/>
                <a:cs typeface="Arial" charset="0"/>
              </a:defRPr>
            </a:lvl5pPr>
            <a:lvl6pPr marL="2514600" indent="-228600" eaLnBrk="0" fontAlgn="base" hangingPunct="0">
              <a:spcBef>
                <a:spcPct val="0"/>
              </a:spcBef>
              <a:spcAft>
                <a:spcPct val="0"/>
              </a:spcAft>
              <a:defRPr baseline="30000">
                <a:solidFill>
                  <a:schemeClr val="tx1"/>
                </a:solidFill>
                <a:latin typeface="Arial" charset="0"/>
                <a:cs typeface="Arial" charset="0"/>
              </a:defRPr>
            </a:lvl6pPr>
            <a:lvl7pPr marL="2971800" indent="-228600" eaLnBrk="0" fontAlgn="base" hangingPunct="0">
              <a:spcBef>
                <a:spcPct val="0"/>
              </a:spcBef>
              <a:spcAft>
                <a:spcPct val="0"/>
              </a:spcAft>
              <a:defRPr baseline="30000">
                <a:solidFill>
                  <a:schemeClr val="tx1"/>
                </a:solidFill>
                <a:latin typeface="Arial" charset="0"/>
                <a:cs typeface="Arial" charset="0"/>
              </a:defRPr>
            </a:lvl7pPr>
            <a:lvl8pPr marL="3429000" indent="-228600" eaLnBrk="0" fontAlgn="base" hangingPunct="0">
              <a:spcBef>
                <a:spcPct val="0"/>
              </a:spcBef>
              <a:spcAft>
                <a:spcPct val="0"/>
              </a:spcAft>
              <a:defRPr baseline="30000">
                <a:solidFill>
                  <a:schemeClr val="tx1"/>
                </a:solidFill>
                <a:latin typeface="Arial" charset="0"/>
                <a:cs typeface="Arial" charset="0"/>
              </a:defRPr>
            </a:lvl8pPr>
            <a:lvl9pPr marL="3886200" indent="-228600" eaLnBrk="0" fontAlgn="base" hangingPunct="0">
              <a:spcBef>
                <a:spcPct val="0"/>
              </a:spcBef>
              <a:spcAft>
                <a:spcPct val="0"/>
              </a:spcAft>
              <a:defRPr baseline="30000">
                <a:solidFill>
                  <a:schemeClr val="tx1"/>
                </a:solidFill>
                <a:latin typeface="Arial" charset="0"/>
                <a:cs typeface="Arial" charset="0"/>
              </a:defRPr>
            </a:lvl9pPr>
          </a:lstStyle>
          <a:p>
            <a:pPr eaLnBrk="1" hangingPunct="1"/>
            <a:fld id="{B18CB050-EC50-4CAC-A135-A07974EB6EF7}" type="slidenum">
              <a:rPr lang="en-US" smtClean="0"/>
              <a:pPr eaLnBrk="1" hangingPunct="1"/>
              <a:t>31</a:t>
            </a:fld>
            <a:endParaRPr lang="en-US"/>
          </a:p>
        </p:txBody>
      </p:sp>
    </p:spTree>
    <p:extLst>
      <p:ext uri="{BB962C8B-B14F-4D97-AF65-F5344CB8AC3E}">
        <p14:creationId xmlns:p14="http://schemas.microsoft.com/office/powerpoint/2010/main" val="86057782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9269" y="304800"/>
            <a:ext cx="9512677" cy="1143000"/>
          </a:xfrm>
        </p:spPr>
        <p:txBody>
          <a:bodyPr>
            <a:noAutofit/>
          </a:bodyPr>
          <a:lstStyle/>
          <a:p>
            <a:r>
              <a:rPr lang="en-US" sz="2800" dirty="0">
                <a:solidFill>
                  <a:schemeClr val="tx2">
                    <a:lumMod val="75000"/>
                  </a:schemeClr>
                </a:solidFill>
                <a:latin typeface="Times New Roman" panose="02020603050405020304" pitchFamily="18" charset="0"/>
                <a:cs typeface="Times New Roman" panose="02020603050405020304" pitchFamily="18" charset="0"/>
              </a:rPr>
              <a:t>But “Coordination Problems” Can Eliminate an Entrant’s </a:t>
            </a:r>
            <a:br>
              <a:rPr lang="en-US" sz="2800" dirty="0">
                <a:solidFill>
                  <a:schemeClr val="tx2">
                    <a:lumMod val="75000"/>
                  </a:schemeClr>
                </a:solidFill>
                <a:latin typeface="Times New Roman" panose="02020603050405020304" pitchFamily="18" charset="0"/>
                <a:cs typeface="Times New Roman" panose="02020603050405020304" pitchFamily="18" charset="0"/>
              </a:rPr>
            </a:br>
            <a:r>
              <a:rPr lang="en-US" sz="2800" dirty="0">
                <a:solidFill>
                  <a:schemeClr val="tx2">
                    <a:lumMod val="75000"/>
                  </a:schemeClr>
                </a:solidFill>
                <a:latin typeface="Times New Roman" panose="02020603050405020304" pitchFamily="18" charset="0"/>
                <a:cs typeface="Times New Roman" panose="02020603050405020304" pitchFamily="18" charset="0"/>
              </a:rPr>
              <a:t>Rational Incentive Even to Counterbid</a:t>
            </a:r>
          </a:p>
        </p:txBody>
      </p:sp>
      <p:sp>
        <p:nvSpPr>
          <p:cNvPr id="3" name="Content Placeholder 2"/>
          <p:cNvSpPr>
            <a:spLocks noGrp="1"/>
          </p:cNvSpPr>
          <p:nvPr>
            <p:ph sz="half" idx="1"/>
          </p:nvPr>
        </p:nvSpPr>
        <p:spPr>
          <a:xfrm>
            <a:off x="592183" y="1600200"/>
            <a:ext cx="4685211" cy="4800600"/>
          </a:xfrm>
        </p:spPr>
        <p:txBody>
          <a:bodyPr>
            <a:normAutofit fontScale="85000" lnSpcReduction="20000"/>
          </a:bodyPr>
          <a:lstStyle/>
          <a:p>
            <a:pPr>
              <a:lnSpc>
                <a:spcPct val="100000"/>
              </a:lnSpc>
            </a:pPr>
            <a:r>
              <a:rPr lang="en-US" sz="2600" i="1" dirty="0">
                <a:solidFill>
                  <a:srgbClr val="C00000"/>
                </a:solidFill>
                <a:latin typeface="Times New Roman" panose="02020603050405020304" pitchFamily="18" charset="0"/>
                <a:cs typeface="Times New Roman" panose="02020603050405020304" pitchFamily="18" charset="0"/>
              </a:rPr>
              <a:t>Example</a:t>
            </a:r>
            <a:r>
              <a:rPr lang="en-US" sz="2600" i="1" dirty="0">
                <a:latin typeface="Times New Roman" panose="02020603050405020304" pitchFamily="18" charset="0"/>
                <a:cs typeface="Times New Roman" panose="02020603050405020304" pitchFamily="18" charset="0"/>
              </a:rPr>
              <a:t>:</a:t>
            </a:r>
            <a:r>
              <a:rPr lang="en-US" sz="2600" dirty="0">
                <a:latin typeface="Times New Roman" panose="02020603050405020304" pitchFamily="18" charset="0"/>
                <a:cs typeface="Times New Roman" panose="02020603050405020304" pitchFamily="18" charset="0"/>
              </a:rPr>
              <a:t> Suppose there are </a:t>
            </a:r>
            <a:br>
              <a:rPr lang="en-US" sz="2600" dirty="0">
                <a:latin typeface="Times New Roman" panose="02020603050405020304" pitchFamily="18" charset="0"/>
                <a:cs typeface="Times New Roman" panose="02020603050405020304" pitchFamily="18" charset="0"/>
              </a:rPr>
            </a:br>
            <a:r>
              <a:rPr lang="en-US" sz="2600" dirty="0">
                <a:latin typeface="Times New Roman" panose="02020603050405020304" pitchFamily="18" charset="0"/>
                <a:cs typeface="Times New Roman" panose="02020603050405020304" pitchFamily="18" charset="0"/>
              </a:rPr>
              <a:t>3 potential distributors and entrant needs to obtain non-exclusive distribution </a:t>
            </a:r>
            <a:r>
              <a:rPr lang="en-US" sz="2600" i="1" dirty="0">
                <a:solidFill>
                  <a:srgbClr val="C00000"/>
                </a:solidFill>
                <a:latin typeface="Times New Roman" panose="02020603050405020304" pitchFamily="18" charset="0"/>
                <a:cs typeface="Times New Roman" panose="02020603050405020304" pitchFamily="18" charset="0"/>
              </a:rPr>
              <a:t>from all 3 to be viable</a:t>
            </a:r>
            <a:endParaRPr lang="en-US" sz="2600" dirty="0">
              <a:solidFill>
                <a:srgbClr val="C00000"/>
              </a:solidFill>
              <a:latin typeface="Times New Roman" panose="02020603050405020304" pitchFamily="18" charset="0"/>
              <a:cs typeface="Times New Roman" panose="02020603050405020304" pitchFamily="18" charset="0"/>
            </a:endParaRPr>
          </a:p>
          <a:p>
            <a:pPr lvl="1">
              <a:lnSpc>
                <a:spcPct val="100000"/>
              </a:lnSpc>
            </a:pPr>
            <a:r>
              <a:rPr lang="en-US" dirty="0">
                <a:latin typeface="Times New Roman" panose="02020603050405020304" pitchFamily="18" charset="0"/>
                <a:cs typeface="Times New Roman" panose="02020603050405020304" pitchFamily="18" charset="0"/>
              </a:rPr>
              <a:t>Viability </a:t>
            </a:r>
            <a:r>
              <a:rPr lang="en-US" dirty="0">
                <a:latin typeface="Times New Roman" panose="02020603050405020304" pitchFamily="18" charset="0"/>
                <a:cs typeface="Times New Roman" panose="02020603050405020304" pitchFamily="18" charset="0"/>
                <a:sym typeface="Wingdings" panose="05000000000000000000" pitchFamily="2" charset="2"/>
              </a:rPr>
              <a:t> $70 </a:t>
            </a:r>
            <a:r>
              <a:rPr lang="en-US" dirty="0">
                <a:latin typeface="Times New Roman" panose="02020603050405020304" pitchFamily="18" charset="0"/>
                <a:cs typeface="Times New Roman" panose="02020603050405020304" pitchFamily="18" charset="0"/>
              </a:rPr>
              <a:t>duopoly profits</a:t>
            </a:r>
          </a:p>
          <a:p>
            <a:pPr>
              <a:lnSpc>
                <a:spcPct val="110000"/>
              </a:lnSpc>
            </a:pPr>
            <a:r>
              <a:rPr lang="en-US" sz="2600" i="1" dirty="0">
                <a:solidFill>
                  <a:srgbClr val="C00000"/>
                </a:solidFill>
                <a:latin typeface="Times New Roman" panose="02020603050405020304" pitchFamily="18" charset="0"/>
                <a:cs typeface="Times New Roman" panose="02020603050405020304" pitchFamily="18" charset="0"/>
              </a:rPr>
              <a:t>Rationally foresighted entrant would not even bid</a:t>
            </a:r>
          </a:p>
          <a:p>
            <a:pPr lvl="1">
              <a:lnSpc>
                <a:spcPct val="110000"/>
              </a:lnSpc>
            </a:pPr>
            <a:r>
              <a:rPr lang="en-US" i="1" dirty="0">
                <a:solidFill>
                  <a:srgbClr val="0070C0"/>
                </a:solidFill>
                <a:latin typeface="Times New Roman" panose="02020603050405020304" pitchFamily="18" charset="0"/>
                <a:cs typeface="Times New Roman" panose="02020603050405020304" pitchFamily="18" charset="0"/>
              </a:rPr>
              <a:t>Why? Because incumbent surely would outbid entrant at third distributor with bid of $71; </a:t>
            </a:r>
          </a:p>
          <a:p>
            <a:pPr lvl="1">
              <a:lnSpc>
                <a:spcPct val="110000"/>
              </a:lnSpc>
            </a:pPr>
            <a:r>
              <a:rPr lang="en-US" dirty="0">
                <a:latin typeface="Times New Roman" panose="02020603050405020304" pitchFamily="18" charset="0"/>
                <a:cs typeface="Times New Roman" panose="02020603050405020304" pitchFamily="18" charset="0"/>
              </a:rPr>
              <a:t>If so, entry would fail.  </a:t>
            </a:r>
          </a:p>
          <a:p>
            <a:pPr lvl="1">
              <a:lnSpc>
                <a:spcPct val="110000"/>
              </a:lnSpc>
            </a:pPr>
            <a:r>
              <a:rPr lang="en-US" dirty="0">
                <a:latin typeface="Times New Roman" panose="02020603050405020304" pitchFamily="18" charset="0"/>
                <a:cs typeface="Times New Roman" panose="02020603050405020304" pitchFamily="18" charset="0"/>
              </a:rPr>
              <a:t>So, it makes no sense for entrant to pay to win earlier bids</a:t>
            </a:r>
          </a:p>
        </p:txBody>
      </p:sp>
      <p:sp>
        <p:nvSpPr>
          <p:cNvPr id="5" name="Content Placeholder 4"/>
          <p:cNvSpPr>
            <a:spLocks noGrp="1"/>
          </p:cNvSpPr>
          <p:nvPr>
            <p:ph sz="half" idx="2"/>
          </p:nvPr>
        </p:nvSpPr>
        <p:spPr>
          <a:xfrm>
            <a:off x="6096000" y="1555750"/>
            <a:ext cx="4838700" cy="4800600"/>
          </a:xfrm>
        </p:spPr>
        <p:txBody>
          <a:bodyPr>
            <a:normAutofit fontScale="85000" lnSpcReduction="20000"/>
          </a:bodyPr>
          <a:lstStyle/>
          <a:p>
            <a:pPr>
              <a:lnSpc>
                <a:spcPct val="110000"/>
              </a:lnSpc>
            </a:pPr>
            <a:r>
              <a:rPr lang="en-US" sz="2600" i="1" dirty="0">
                <a:solidFill>
                  <a:srgbClr val="C00000"/>
                </a:solidFill>
                <a:latin typeface="Times New Roman" panose="02020603050405020304" pitchFamily="18" charset="0"/>
                <a:cs typeface="Times New Roman" panose="02020603050405020304" pitchFamily="18" charset="0"/>
              </a:rPr>
              <a:t>Example</a:t>
            </a:r>
            <a:r>
              <a:rPr lang="en-US" sz="2600" dirty="0">
                <a:latin typeface="Times New Roman" panose="02020603050405020304" pitchFamily="18" charset="0"/>
                <a:cs typeface="Times New Roman" panose="02020603050405020304" pitchFamily="18" charset="0"/>
              </a:rPr>
              <a:t>: Same result if entrant </a:t>
            </a:r>
            <a:br>
              <a:rPr lang="en-US" sz="2600" dirty="0">
                <a:latin typeface="Times New Roman" panose="02020603050405020304" pitchFamily="18" charset="0"/>
                <a:cs typeface="Times New Roman" panose="02020603050405020304" pitchFamily="18" charset="0"/>
              </a:rPr>
            </a:br>
            <a:r>
              <a:rPr lang="en-US" sz="2600" dirty="0">
                <a:latin typeface="Times New Roman" panose="02020603050405020304" pitchFamily="18" charset="0"/>
                <a:cs typeface="Times New Roman" panose="02020603050405020304" pitchFamily="18" charset="0"/>
              </a:rPr>
              <a:t>needs </a:t>
            </a:r>
            <a:r>
              <a:rPr lang="en-US" sz="2600" dirty="0">
                <a:solidFill>
                  <a:srgbClr val="C00000"/>
                </a:solidFill>
                <a:latin typeface="Times New Roman" panose="02020603050405020304" pitchFamily="18" charset="0"/>
                <a:cs typeface="Times New Roman" panose="02020603050405020304" pitchFamily="18" charset="0"/>
              </a:rPr>
              <a:t>2 non-exclusive distributors</a:t>
            </a:r>
          </a:p>
          <a:p>
            <a:pPr lvl="1">
              <a:lnSpc>
                <a:spcPct val="110000"/>
              </a:lnSpc>
            </a:pPr>
            <a:r>
              <a:rPr lang="en-US" i="1" dirty="0">
                <a:solidFill>
                  <a:srgbClr val="0070C0"/>
                </a:solidFill>
                <a:latin typeface="Times New Roman" panose="02020603050405020304" pitchFamily="18" charset="0"/>
                <a:cs typeface="Times New Roman" panose="02020603050405020304" pitchFamily="18" charset="0"/>
              </a:rPr>
              <a:t>Even if entrant outbids for </a:t>
            </a:r>
            <a:br>
              <a:rPr lang="en-US" i="1" dirty="0">
                <a:solidFill>
                  <a:srgbClr val="0070C0"/>
                </a:solidFill>
                <a:latin typeface="Times New Roman" panose="02020603050405020304" pitchFamily="18" charset="0"/>
                <a:cs typeface="Times New Roman" panose="02020603050405020304" pitchFamily="18" charset="0"/>
              </a:rPr>
            </a:br>
            <a:r>
              <a:rPr lang="en-US" i="1" dirty="0">
                <a:solidFill>
                  <a:srgbClr val="0070C0"/>
                </a:solidFill>
                <a:latin typeface="Times New Roman" panose="02020603050405020304" pitchFamily="18" charset="0"/>
                <a:cs typeface="Times New Roman" panose="02020603050405020304" pitchFamily="18" charset="0"/>
              </a:rPr>
              <a:t>1 distributor, dominant firm will outbid for the other two </a:t>
            </a:r>
          </a:p>
          <a:p>
            <a:pPr lvl="1">
              <a:lnSpc>
                <a:spcPct val="110000"/>
              </a:lnSpc>
            </a:pPr>
            <a:r>
              <a:rPr lang="en-US" dirty="0">
                <a:latin typeface="Times New Roman" panose="02020603050405020304" pitchFamily="18" charset="0"/>
                <a:cs typeface="Times New Roman" panose="02020603050405020304" pitchFamily="18" charset="0"/>
              </a:rPr>
              <a:t>Entrant max bid = $70</a:t>
            </a:r>
          </a:p>
          <a:p>
            <a:pPr lvl="1">
              <a:lnSpc>
                <a:spcPct val="110000"/>
              </a:lnSpc>
            </a:pPr>
            <a:r>
              <a:rPr lang="en-US" dirty="0">
                <a:latin typeface="Times New Roman" panose="02020603050405020304" pitchFamily="18" charset="0"/>
                <a:cs typeface="Times New Roman" panose="02020603050405020304" pitchFamily="18" charset="0"/>
              </a:rPr>
              <a:t>Dominant incumbent better off even if buys both at $71 each </a:t>
            </a:r>
            <a:r>
              <a:rPr lang="en-US" dirty="0">
                <a:latin typeface="Times New Roman" panose="02020603050405020304" pitchFamily="18" charset="0"/>
                <a:cs typeface="Times New Roman" panose="02020603050405020304" pitchFamily="18" charset="0"/>
                <a:sym typeface="Wingdings" panose="05000000000000000000" pitchFamily="2" charset="2"/>
              </a:rPr>
              <a:t> total cost = $142 &lt; $150 incremental profits </a:t>
            </a:r>
            <a:br>
              <a:rPr lang="en-US" dirty="0">
                <a:latin typeface="Times New Roman" panose="02020603050405020304" pitchFamily="18" charset="0"/>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a:p>
            <a:pPr>
              <a:lnSpc>
                <a:spcPct val="110000"/>
              </a:lnSpc>
            </a:pPr>
            <a:r>
              <a:rPr lang="en-US" b="1" i="1" dirty="0">
                <a:solidFill>
                  <a:srgbClr val="C00000"/>
                </a:solidFill>
                <a:highlight>
                  <a:srgbClr val="FFFF00"/>
                </a:highlight>
                <a:latin typeface="Times New Roman" panose="02020603050405020304" pitchFamily="18" charset="0"/>
                <a:cs typeface="Times New Roman" panose="02020603050405020304" pitchFamily="18" charset="0"/>
              </a:rPr>
              <a:t>But, if entrant only needs one distributor, it would bid and win!</a:t>
            </a:r>
          </a:p>
          <a:p>
            <a:pPr lvl="1">
              <a:lnSpc>
                <a:spcPct val="110000"/>
              </a:lnSpc>
            </a:pPr>
            <a:r>
              <a:rPr lang="en-US" b="1" i="1" dirty="0">
                <a:solidFill>
                  <a:srgbClr val="0070C0"/>
                </a:solidFill>
                <a:highlight>
                  <a:srgbClr val="FFFF00"/>
                </a:highlight>
                <a:latin typeface="Times New Roman" panose="02020603050405020304" pitchFamily="18" charset="0"/>
                <a:cs typeface="Times New Roman" panose="02020603050405020304" pitchFamily="18" charset="0"/>
              </a:rPr>
              <a:t>In fact, incumbent here would not have incentive to counterbid </a:t>
            </a:r>
            <a:br>
              <a:rPr lang="en-US" b="1" i="1" dirty="0">
                <a:solidFill>
                  <a:srgbClr val="0070C0"/>
                </a:solidFill>
                <a:highlight>
                  <a:srgbClr val="FFFF00"/>
                </a:highlight>
                <a:latin typeface="Times New Roman" panose="02020603050405020304" pitchFamily="18" charset="0"/>
                <a:cs typeface="Times New Roman" panose="02020603050405020304" pitchFamily="18" charset="0"/>
              </a:rPr>
            </a:br>
            <a:r>
              <a:rPr lang="en-US" b="1" i="1" dirty="0">
                <a:solidFill>
                  <a:srgbClr val="0070C0"/>
                </a:solidFill>
                <a:highlight>
                  <a:srgbClr val="FFFF00"/>
                </a:highlight>
                <a:latin typeface="Times New Roman" panose="02020603050405020304" pitchFamily="18" charset="0"/>
                <a:cs typeface="Times New Roman" panose="02020603050405020304" pitchFamily="18" charset="0"/>
              </a:rPr>
              <a:t>(see next slide)</a:t>
            </a:r>
          </a:p>
          <a:p>
            <a:pPr>
              <a:lnSpc>
                <a:spcPct val="110000"/>
              </a:lnSpc>
            </a:pPr>
            <a:endParaRPr lang="en-US" dirty="0"/>
          </a:p>
        </p:txBody>
      </p:sp>
      <p:sp>
        <p:nvSpPr>
          <p:cNvPr id="4" name="Slide Number Placeholder 3"/>
          <p:cNvSpPr>
            <a:spLocks noGrp="1"/>
          </p:cNvSpPr>
          <p:nvPr>
            <p:ph type="sldNum" sz="quarter" idx="12"/>
          </p:nvPr>
        </p:nvSpPr>
        <p:spPr/>
        <p:txBody>
          <a:bodyPr/>
          <a:lstStyle/>
          <a:p>
            <a:pPr>
              <a:defRPr/>
            </a:pPr>
            <a:fld id="{991FA2BD-1723-4EED-AE72-94F6707D9963}" type="slidenum">
              <a:rPr lang="en-US" smtClean="0">
                <a:solidFill>
                  <a:srgbClr val="000000"/>
                </a:solidFill>
              </a:rPr>
              <a:pPr>
                <a:defRPr/>
              </a:pPr>
              <a:t>32</a:t>
            </a:fld>
            <a:endParaRPr lang="en-US">
              <a:solidFill>
                <a:srgbClr val="000000"/>
              </a:solidFill>
            </a:endParaRPr>
          </a:p>
        </p:txBody>
      </p:sp>
    </p:spTree>
    <p:extLst>
      <p:ext uri="{BB962C8B-B14F-4D97-AF65-F5344CB8AC3E}">
        <p14:creationId xmlns:p14="http://schemas.microsoft.com/office/powerpoint/2010/main" val="387475265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a:solidFill>
                  <a:schemeClr val="tx2">
                    <a:lumMod val="75000"/>
                  </a:schemeClr>
                </a:solidFill>
                <a:latin typeface="Times New Roman" panose="02020603050405020304" pitchFamily="18" charset="0"/>
                <a:cs typeface="Times New Roman" panose="02020603050405020304" pitchFamily="18" charset="0"/>
              </a:rPr>
              <a:t>What if Excluding Firm Lacks Market Power?</a:t>
            </a:r>
          </a:p>
        </p:txBody>
      </p:sp>
      <p:sp>
        <p:nvSpPr>
          <p:cNvPr id="3" name="Content Placeholder 2"/>
          <p:cNvSpPr>
            <a:spLocks noGrp="1"/>
          </p:cNvSpPr>
          <p:nvPr>
            <p:ph idx="1"/>
          </p:nvPr>
        </p:nvSpPr>
        <p:spPr/>
        <p:txBody>
          <a:bodyPr>
            <a:noAutofit/>
          </a:bodyPr>
          <a:lstStyle/>
          <a:p>
            <a:r>
              <a:rPr lang="en-US" sz="2400" dirty="0">
                <a:latin typeface="Times New Roman" panose="02020603050405020304" pitchFamily="18" charset="0"/>
                <a:cs typeface="Times New Roman" panose="02020603050405020304" pitchFamily="18" charset="0"/>
              </a:rPr>
              <a:t>No exclusion value/market power fund so bidding is on a level playing field</a:t>
            </a:r>
            <a:endParaRPr lang="en-US" sz="2000" dirty="0">
              <a:latin typeface="Times New Roman" panose="02020603050405020304" pitchFamily="18" charset="0"/>
              <a:cs typeface="Times New Roman" panose="02020603050405020304" pitchFamily="18" charset="0"/>
            </a:endParaRPr>
          </a:p>
          <a:p>
            <a:r>
              <a:rPr lang="en-US" sz="2400" dirty="0">
                <a:latin typeface="Times New Roman" panose="02020603050405020304" pitchFamily="18" charset="0"/>
                <a:cs typeface="Times New Roman" panose="02020603050405020304" pitchFamily="18" charset="0"/>
              </a:rPr>
              <a:t>If multiple firms bidding, then no one of them is likely to get market power</a:t>
            </a:r>
          </a:p>
          <a:p>
            <a:r>
              <a:rPr lang="en-US" sz="2400" dirty="0">
                <a:latin typeface="Times New Roman" panose="02020603050405020304" pitchFamily="18" charset="0"/>
                <a:cs typeface="Times New Roman" panose="02020603050405020304" pitchFamily="18" charset="0"/>
              </a:rPr>
              <a:t>If bidding to deter entry, then there is a free rider problem among the firms.</a:t>
            </a:r>
          </a:p>
          <a:p>
            <a:pPr lvl="1"/>
            <a:r>
              <a:rPr lang="en-US" sz="2000" dirty="0">
                <a:latin typeface="Times New Roman" panose="02020603050405020304" pitchFamily="18" charset="0"/>
                <a:cs typeface="Times New Roman" panose="02020603050405020304" pitchFamily="18" charset="0"/>
              </a:rPr>
              <a:t>“Let someone else pay the cost of deterrence.”</a:t>
            </a:r>
          </a:p>
          <a:p>
            <a:r>
              <a:rPr lang="en-US" sz="2400" dirty="0">
                <a:latin typeface="Times New Roman" panose="02020603050405020304" pitchFamily="18" charset="0"/>
                <a:cs typeface="Times New Roman" panose="02020603050405020304" pitchFamily="18" charset="0"/>
              </a:rPr>
              <a:t>Caveats</a:t>
            </a:r>
          </a:p>
          <a:p>
            <a:pPr lvl="1"/>
            <a:r>
              <a:rPr lang="en-US" sz="2000" dirty="0">
                <a:latin typeface="Times New Roman" panose="02020603050405020304" pitchFamily="18" charset="0"/>
                <a:cs typeface="Times New Roman" panose="02020603050405020304" pitchFamily="18" charset="0"/>
              </a:rPr>
              <a:t>But, parallel exclusion by multiple firms can lead large “cumulative foreclosure” and anticompetitive coordination</a:t>
            </a:r>
          </a:p>
          <a:p>
            <a:pPr lvl="1"/>
            <a:r>
              <a:rPr lang="en-US" sz="2000" dirty="0">
                <a:latin typeface="Times New Roman" panose="02020603050405020304" pitchFamily="18" charset="0"/>
                <a:cs typeface="Times New Roman" panose="02020603050405020304" pitchFamily="18" charset="0"/>
              </a:rPr>
              <a:t>A firm might invest in exclusives to enhance or maintain market power</a:t>
            </a:r>
          </a:p>
          <a:p>
            <a:r>
              <a:rPr lang="en-US" sz="2400" dirty="0">
                <a:latin typeface="Times New Roman" panose="02020603050405020304" pitchFamily="18" charset="0"/>
                <a:cs typeface="Times New Roman" panose="02020603050405020304" pitchFamily="18" charset="0"/>
              </a:rPr>
              <a:t>Pro-competitive efficiency benefits carry more weight if excluding firm not dominant</a:t>
            </a:r>
          </a:p>
          <a:p>
            <a:pPr marL="457200" lvl="1" indent="0">
              <a:buNone/>
            </a:pPr>
            <a:endParaRPr lang="en-US" sz="20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pPr>
              <a:defRPr/>
            </a:pPr>
            <a:fld id="{991FA2BD-1723-4EED-AE72-94F6707D9963}" type="slidenum">
              <a:rPr lang="en-US" smtClean="0">
                <a:solidFill>
                  <a:srgbClr val="000000"/>
                </a:solidFill>
              </a:rPr>
              <a:pPr>
                <a:defRPr/>
              </a:pPr>
              <a:t>33</a:t>
            </a:fld>
            <a:endParaRPr lang="en-US" dirty="0">
              <a:solidFill>
                <a:srgbClr val="000000"/>
              </a:solidFill>
            </a:endParaRPr>
          </a:p>
        </p:txBody>
      </p:sp>
    </p:spTree>
    <p:extLst>
      <p:ext uri="{BB962C8B-B14F-4D97-AF65-F5344CB8AC3E}">
        <p14:creationId xmlns:p14="http://schemas.microsoft.com/office/powerpoint/2010/main" val="86538370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What if Excluded Rival is Less Efficient than Monopolist?</a:t>
            </a:r>
          </a:p>
        </p:txBody>
      </p:sp>
      <p:sp>
        <p:nvSpPr>
          <p:cNvPr id="3" name="Content Placeholder 2"/>
          <p:cNvSpPr>
            <a:spLocks noGrp="1"/>
          </p:cNvSpPr>
          <p:nvPr>
            <p:ph idx="1"/>
          </p:nvPr>
        </p:nvSpPr>
        <p:spPr>
          <a:xfrm>
            <a:off x="699155" y="1814512"/>
            <a:ext cx="9048160" cy="4724400"/>
          </a:xfrm>
        </p:spPr>
        <p:txBody>
          <a:bodyPr/>
          <a:lstStyle/>
          <a:p>
            <a:r>
              <a:rPr lang="en-US" dirty="0"/>
              <a:t>Some argue that only “equally efficient” competitors are deserving of antitrust protection </a:t>
            </a:r>
          </a:p>
          <a:p>
            <a:r>
              <a:rPr lang="en-US" dirty="0"/>
              <a:t>But….	</a:t>
            </a:r>
          </a:p>
          <a:p>
            <a:pPr lvl="1"/>
            <a:r>
              <a:rPr lang="en-US" dirty="0"/>
              <a:t>Less efficient competitors are critical to the competitive process</a:t>
            </a:r>
          </a:p>
          <a:p>
            <a:pPr lvl="1"/>
            <a:r>
              <a:rPr lang="en-US" dirty="0"/>
              <a:t>The less efficient entrant may become an equally (or more) efficient competitor, once it becomes established</a:t>
            </a:r>
          </a:p>
          <a:p>
            <a:pPr lvl="1"/>
            <a:r>
              <a:rPr lang="en-US" dirty="0"/>
              <a:t>Successful entry into monopoly market by a less efficient entrant causes prices to fall and consumers to benefit</a:t>
            </a:r>
          </a:p>
        </p:txBody>
      </p:sp>
      <p:sp>
        <p:nvSpPr>
          <p:cNvPr id="4" name="Slide Number Placeholder 3"/>
          <p:cNvSpPr>
            <a:spLocks noGrp="1"/>
          </p:cNvSpPr>
          <p:nvPr>
            <p:ph type="sldNum" sz="quarter" idx="12"/>
          </p:nvPr>
        </p:nvSpPr>
        <p:spPr/>
        <p:txBody>
          <a:bodyPr/>
          <a:lstStyle/>
          <a:p>
            <a:pPr>
              <a:defRPr/>
            </a:pPr>
            <a:fld id="{C5694CCD-32F1-46E2-A9F9-56F5F96798EC}" type="slidenum">
              <a:rPr lang="en-US" smtClean="0">
                <a:solidFill>
                  <a:srgbClr val="000000"/>
                </a:solidFill>
              </a:rPr>
              <a:pPr>
                <a:defRPr/>
              </a:pPr>
              <a:t>34</a:t>
            </a:fld>
            <a:endParaRPr lang="en-US">
              <a:solidFill>
                <a:srgbClr val="000000"/>
              </a:solidFill>
            </a:endParaRPr>
          </a:p>
        </p:txBody>
      </p:sp>
    </p:spTree>
    <p:extLst>
      <p:ext uri="{BB962C8B-B14F-4D97-AF65-F5344CB8AC3E}">
        <p14:creationId xmlns:p14="http://schemas.microsoft.com/office/powerpoint/2010/main" val="217000331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04925" y="2608263"/>
            <a:ext cx="9144000" cy="2387600"/>
          </a:xfrm>
        </p:spPr>
        <p:txBody>
          <a:bodyPr>
            <a:normAutofit fontScale="90000"/>
          </a:bodyPr>
          <a:lstStyle/>
          <a:p>
            <a:r>
              <a:rPr lang="en-US" sz="3600" dirty="0">
                <a:latin typeface="Times New Roman" panose="02020603050405020304" pitchFamily="18" charset="0"/>
                <a:cs typeface="Times New Roman" panose="02020603050405020304" pitchFamily="18" charset="0"/>
              </a:rPr>
              <a:t>Recent Case Law</a:t>
            </a:r>
            <a:br>
              <a:rPr lang="en-US" sz="3600" dirty="0">
                <a:latin typeface="Times New Roman" panose="02020603050405020304" pitchFamily="18" charset="0"/>
                <a:cs typeface="Times New Roman" panose="02020603050405020304" pitchFamily="18" charset="0"/>
              </a:rPr>
            </a:br>
            <a:br>
              <a:rPr lang="en-US" sz="3600" dirty="0">
                <a:latin typeface="Times New Roman" panose="02020603050405020304" pitchFamily="18" charset="0"/>
                <a:cs typeface="Times New Roman" panose="02020603050405020304" pitchFamily="18" charset="0"/>
              </a:rPr>
            </a:br>
            <a:r>
              <a:rPr lang="en-US" sz="3600" dirty="0">
                <a:latin typeface="Times New Roman" panose="02020603050405020304" pitchFamily="18" charset="0"/>
                <a:cs typeface="Times New Roman" panose="02020603050405020304" pitchFamily="18" charset="0"/>
              </a:rPr>
              <a:t>- </a:t>
            </a:r>
            <a:r>
              <a:rPr lang="en-US" sz="3600" dirty="0" err="1">
                <a:latin typeface="Times New Roman" panose="02020603050405020304" pitchFamily="18" charset="0"/>
                <a:cs typeface="Times New Roman" panose="02020603050405020304" pitchFamily="18" charset="0"/>
              </a:rPr>
              <a:t>McWane</a:t>
            </a:r>
            <a:br>
              <a:rPr lang="en-US" sz="3600" dirty="0">
                <a:latin typeface="Times New Roman" panose="02020603050405020304" pitchFamily="18" charset="0"/>
                <a:cs typeface="Times New Roman" panose="02020603050405020304" pitchFamily="18" charset="0"/>
              </a:rPr>
            </a:br>
            <a:br>
              <a:rPr lang="en-US" sz="3600" dirty="0">
                <a:latin typeface="Times New Roman" panose="02020603050405020304" pitchFamily="18" charset="0"/>
                <a:cs typeface="Times New Roman" panose="02020603050405020304" pitchFamily="18" charset="0"/>
              </a:rPr>
            </a:br>
            <a:r>
              <a:rPr lang="en-US" sz="3600" dirty="0">
                <a:latin typeface="Times New Roman" panose="02020603050405020304" pitchFamily="18" charset="0"/>
                <a:cs typeface="Times New Roman" panose="02020603050405020304" pitchFamily="18" charset="0"/>
              </a:rPr>
              <a:t>- Dentsply</a:t>
            </a:r>
          </a:p>
        </p:txBody>
      </p:sp>
      <p:sp>
        <p:nvSpPr>
          <p:cNvPr id="3" name="Subtitle 2"/>
          <p:cNvSpPr>
            <a:spLocks noGrp="1"/>
          </p:cNvSpPr>
          <p:nvPr>
            <p:ph type="subTitle" idx="1"/>
          </p:nvPr>
        </p:nvSpPr>
        <p:spPr/>
        <p:txBody>
          <a:bodyPr/>
          <a:lstStyle/>
          <a:p>
            <a:r>
              <a:rPr lang="en-US" dirty="0"/>
              <a:t> </a:t>
            </a:r>
          </a:p>
        </p:txBody>
      </p:sp>
    </p:spTree>
    <p:extLst>
      <p:ext uri="{BB962C8B-B14F-4D97-AF65-F5344CB8AC3E}">
        <p14:creationId xmlns:p14="http://schemas.microsoft.com/office/powerpoint/2010/main" val="389333174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4057" y="280051"/>
            <a:ext cx="11164043" cy="821723"/>
          </a:xfrm>
        </p:spPr>
        <p:txBody>
          <a:bodyPr>
            <a:noAutofit/>
          </a:bodyPr>
          <a:lstStyle/>
          <a:p>
            <a:r>
              <a:rPr lang="en-US" sz="3200" i="1" dirty="0"/>
              <a:t>McWane</a:t>
            </a:r>
            <a:r>
              <a:rPr lang="en-US" sz="3200" i="0" dirty="0"/>
              <a:t> (11th Cir. 2015) as Modern Approach: Overview </a:t>
            </a:r>
            <a:r>
              <a:rPr lang="en-US" sz="2000" i="1" dirty="0">
                <a:solidFill>
                  <a:srgbClr val="00B0F0"/>
                </a:solidFill>
              </a:rPr>
              <a:t>(p. 1039)</a:t>
            </a:r>
            <a:endParaRPr lang="en-US" sz="3200" i="1" dirty="0">
              <a:solidFill>
                <a:srgbClr val="00B0F0"/>
              </a:solidFill>
            </a:endParaRPr>
          </a:p>
        </p:txBody>
      </p:sp>
      <p:sp>
        <p:nvSpPr>
          <p:cNvPr id="4" name="Content Placeholder 3"/>
          <p:cNvSpPr>
            <a:spLocks noGrp="1"/>
          </p:cNvSpPr>
          <p:nvPr>
            <p:ph idx="1"/>
          </p:nvPr>
        </p:nvSpPr>
        <p:spPr>
          <a:xfrm>
            <a:off x="592052" y="1226063"/>
            <a:ext cx="8212583" cy="5495412"/>
          </a:xfrm>
        </p:spPr>
        <p:txBody>
          <a:bodyPr>
            <a:normAutofit/>
          </a:bodyPr>
          <a:lstStyle/>
          <a:p>
            <a:pPr>
              <a:lnSpc>
                <a:spcPct val="110000"/>
              </a:lnSpc>
            </a:pPr>
            <a:r>
              <a:rPr lang="en-US" sz="2000" u="sng" dirty="0"/>
              <a:t>Facts</a:t>
            </a:r>
            <a:r>
              <a:rPr lang="en-US" sz="2000" dirty="0"/>
              <a:t>: Gov’t regulation (ARRA) shaped the relevant market</a:t>
            </a:r>
          </a:p>
          <a:p>
            <a:pPr>
              <a:lnSpc>
                <a:spcPct val="110000"/>
              </a:lnSpc>
            </a:pPr>
            <a:r>
              <a:rPr lang="en-US" sz="2000" u="sng" dirty="0"/>
              <a:t>Conduct</a:t>
            </a:r>
            <a:r>
              <a:rPr lang="en-US" sz="2000" dirty="0"/>
              <a:t>: “Full Support Program” to induce exclusive dealing </a:t>
            </a:r>
          </a:p>
          <a:p>
            <a:pPr>
              <a:lnSpc>
                <a:spcPct val="110000"/>
              </a:lnSpc>
            </a:pPr>
            <a:r>
              <a:rPr lang="en-US" sz="2000" u="sng" dirty="0"/>
              <a:t>Analysis</a:t>
            </a:r>
            <a:r>
              <a:rPr lang="en-US" sz="2000" dirty="0"/>
              <a:t>: </a:t>
            </a:r>
            <a:r>
              <a:rPr lang="en-US" sz="2000" i="1" dirty="0"/>
              <a:t>Structured </a:t>
            </a:r>
            <a:r>
              <a:rPr lang="en-US" sz="2000" i="1" dirty="0" err="1"/>
              <a:t>ROR</a:t>
            </a:r>
            <a:r>
              <a:rPr lang="en-US" sz="2000" i="1" dirty="0"/>
              <a:t> Approach</a:t>
            </a:r>
          </a:p>
          <a:p>
            <a:pPr lvl="1">
              <a:lnSpc>
                <a:spcPct val="110000"/>
              </a:lnSpc>
            </a:pPr>
            <a:r>
              <a:rPr lang="en-US" sz="2000" dirty="0"/>
              <a:t>Market Definition &amp; Monopoly Power</a:t>
            </a:r>
          </a:p>
          <a:p>
            <a:pPr lvl="1">
              <a:lnSpc>
                <a:spcPct val="110000"/>
              </a:lnSpc>
            </a:pPr>
            <a:r>
              <a:rPr lang="en-US" sz="2000" dirty="0"/>
              <a:t>Theory of Anticompetitive Effects – Monopoly Maintenance</a:t>
            </a:r>
          </a:p>
          <a:p>
            <a:pPr lvl="2">
              <a:lnSpc>
                <a:spcPct val="110000"/>
              </a:lnSpc>
            </a:pPr>
            <a:r>
              <a:rPr lang="en-US" dirty="0"/>
              <a:t>Deprived Star of access to most efficient distribution (RRC)</a:t>
            </a:r>
          </a:p>
          <a:p>
            <a:pPr lvl="2">
              <a:lnSpc>
                <a:spcPct val="110000"/>
              </a:lnSpc>
            </a:pPr>
            <a:r>
              <a:rPr lang="en-US" dirty="0"/>
              <a:t>Deprived Star of scale necessary to build its own lower cost plant (RRR/RRC)</a:t>
            </a:r>
          </a:p>
          <a:p>
            <a:pPr lvl="1">
              <a:lnSpc>
                <a:spcPct val="110000"/>
              </a:lnSpc>
            </a:pPr>
            <a:r>
              <a:rPr lang="en-US" sz="2000" dirty="0"/>
              <a:t>Evidence: Actual harm; Inference of likely harm; Justifications; Intent</a:t>
            </a:r>
            <a:r>
              <a:rPr lang="en-US" dirty="0"/>
              <a:t>.</a:t>
            </a:r>
          </a:p>
          <a:p>
            <a:pPr lvl="2">
              <a:lnSpc>
                <a:spcPct val="110000"/>
              </a:lnSpc>
            </a:pPr>
            <a:r>
              <a:rPr lang="en-US" dirty="0"/>
              <a:t>Note approach to foreclosure: foreclosure rate &amp; RRC </a:t>
            </a:r>
          </a:p>
          <a:p>
            <a:pPr lvl="2">
              <a:lnSpc>
                <a:spcPct val="110000"/>
              </a:lnSpc>
            </a:pPr>
            <a:r>
              <a:rPr lang="en-US" dirty="0"/>
              <a:t>Absence of typical cognizable justifications for exclusive dealing influenced the court</a:t>
            </a:r>
          </a:p>
          <a:p>
            <a:pPr lvl="2">
              <a:lnSpc>
                <a:spcPct val="110000"/>
              </a:lnSpc>
            </a:pPr>
            <a:r>
              <a:rPr lang="en-US" dirty="0"/>
              <a:t>Note role of internal documents</a:t>
            </a:r>
          </a:p>
          <a:p>
            <a:pPr lvl="1">
              <a:lnSpc>
                <a:spcPct val="110000"/>
              </a:lnSpc>
            </a:pPr>
            <a:endParaRPr lang="en-US" sz="1600" dirty="0"/>
          </a:p>
        </p:txBody>
      </p:sp>
      <p:sp>
        <p:nvSpPr>
          <p:cNvPr id="2" name="Slide Number Placeholder 1"/>
          <p:cNvSpPr>
            <a:spLocks noGrp="1"/>
          </p:cNvSpPr>
          <p:nvPr>
            <p:ph type="sldNum" sz="quarter" idx="12"/>
          </p:nvPr>
        </p:nvSpPr>
        <p:spPr/>
        <p:txBody>
          <a:bodyPr/>
          <a:lstStyle/>
          <a:p>
            <a:pPr>
              <a:defRPr/>
            </a:pPr>
            <a:fld id="{3AD4151D-AC87-4B87-91D2-63F16E908630}" type="slidenum">
              <a:rPr lang="en-US" smtClean="0"/>
              <a:pPr>
                <a:defRPr/>
              </a:pPr>
              <a:t>36</a:t>
            </a:fld>
            <a:endParaRPr lang="en-US" dirty="0"/>
          </a:p>
        </p:txBody>
      </p:sp>
      <p:pic>
        <p:nvPicPr>
          <p:cNvPr id="5" name="Picture 4"/>
          <p:cNvPicPr>
            <a:picLocks noChangeAspect="1"/>
          </p:cNvPicPr>
          <p:nvPr/>
        </p:nvPicPr>
        <p:blipFill>
          <a:blip r:embed="rId2"/>
          <a:stretch>
            <a:fillRect/>
          </a:stretch>
        </p:blipFill>
        <p:spPr>
          <a:xfrm>
            <a:off x="9247397" y="1383723"/>
            <a:ext cx="1843088" cy="828675"/>
          </a:xfrm>
          <a:prstGeom prst="rect">
            <a:avLst/>
          </a:prstGeom>
        </p:spPr>
      </p:pic>
      <p:pic>
        <p:nvPicPr>
          <p:cNvPr id="6" name="Picture 5"/>
          <p:cNvPicPr>
            <a:picLocks noChangeAspect="1"/>
          </p:cNvPicPr>
          <p:nvPr/>
        </p:nvPicPr>
        <p:blipFill>
          <a:blip r:embed="rId3"/>
          <a:stretch>
            <a:fillRect/>
          </a:stretch>
        </p:blipFill>
        <p:spPr>
          <a:xfrm>
            <a:off x="9247397" y="2970598"/>
            <a:ext cx="1880751" cy="612560"/>
          </a:xfrm>
          <a:prstGeom prst="rect">
            <a:avLst/>
          </a:prstGeom>
        </p:spPr>
      </p:pic>
    </p:spTree>
    <p:extLst>
      <p:ext uri="{BB962C8B-B14F-4D97-AF65-F5344CB8AC3E}">
        <p14:creationId xmlns:p14="http://schemas.microsoft.com/office/powerpoint/2010/main" val="3293847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4804" y="0"/>
            <a:ext cx="10905601" cy="1325563"/>
          </a:xfrm>
        </p:spPr>
        <p:txBody>
          <a:bodyPr>
            <a:noAutofit/>
          </a:bodyPr>
          <a:lstStyle/>
          <a:p>
            <a:r>
              <a:rPr lang="en-US" i="1" dirty="0" err="1">
                <a:latin typeface="Times New Roman" pitchFamily="18" charset="0"/>
                <a:cs typeface="Times New Roman" pitchFamily="18" charset="0"/>
              </a:rPr>
              <a:t>McWane</a:t>
            </a:r>
            <a:r>
              <a:rPr lang="en-US" dirty="0">
                <a:latin typeface="Times New Roman" pitchFamily="18" charset="0"/>
                <a:cs typeface="Times New Roman" pitchFamily="18" charset="0"/>
              </a:rPr>
              <a:t> – </a:t>
            </a:r>
            <a:r>
              <a:rPr lang="en-US" sz="3200" dirty="0">
                <a:latin typeface="Times New Roman" pitchFamily="18" charset="0"/>
                <a:cs typeface="Times New Roman" pitchFamily="18" charset="0"/>
              </a:rPr>
              <a:t>Legal &amp; Factual Analysis</a:t>
            </a:r>
          </a:p>
        </p:txBody>
      </p:sp>
      <p:sp>
        <p:nvSpPr>
          <p:cNvPr id="4" name="Content Placeholder 3"/>
          <p:cNvSpPr>
            <a:spLocks noGrp="1"/>
          </p:cNvSpPr>
          <p:nvPr>
            <p:ph idx="1"/>
          </p:nvPr>
        </p:nvSpPr>
        <p:spPr>
          <a:xfrm>
            <a:off x="731595" y="1089024"/>
            <a:ext cx="9398724" cy="5768976"/>
          </a:xfrm>
        </p:spPr>
        <p:txBody>
          <a:bodyPr>
            <a:normAutofit/>
          </a:bodyPr>
          <a:lstStyle/>
          <a:p>
            <a:r>
              <a:rPr lang="en-US" sz="2000" dirty="0">
                <a:latin typeface="Times New Roman" pitchFamily="18" charset="0"/>
                <a:cs typeface="Times New Roman" pitchFamily="18" charset="0"/>
              </a:rPr>
              <a:t>Affirmed sufficiency of FTC analysis </a:t>
            </a:r>
          </a:p>
          <a:p>
            <a:r>
              <a:rPr lang="en-US" sz="2000" dirty="0">
                <a:latin typeface="Times New Roman" pitchFamily="18" charset="0"/>
                <a:cs typeface="Times New Roman" pitchFamily="18" charset="0"/>
              </a:rPr>
              <a:t>Relevant market: domestically produced fittings (a result of governmental regulation)</a:t>
            </a:r>
          </a:p>
          <a:p>
            <a:r>
              <a:rPr lang="en-US" sz="2000" dirty="0">
                <a:latin typeface="Times New Roman" pitchFamily="18" charset="0"/>
                <a:cs typeface="Times New Roman" pitchFamily="18" charset="0"/>
              </a:rPr>
              <a:t>Monopoly power (90% market share plus barriers to entry)</a:t>
            </a:r>
          </a:p>
          <a:p>
            <a:pPr lvl="1"/>
            <a:r>
              <a:rPr lang="en-US" sz="1800" b="1" i="1" dirty="0">
                <a:solidFill>
                  <a:srgbClr val="C00000"/>
                </a:solidFill>
                <a:latin typeface="Times New Roman" pitchFamily="18" charset="0"/>
                <a:cs typeface="Times New Roman" pitchFamily="18" charset="0"/>
              </a:rPr>
              <a:t>Court includes the point that exclusives themselves can be an entry barrier</a:t>
            </a:r>
            <a:endParaRPr lang="en-US" sz="1800" i="1" dirty="0">
              <a:solidFill>
                <a:srgbClr val="C00000"/>
              </a:solidFill>
              <a:latin typeface="Times New Roman" pitchFamily="18" charset="0"/>
              <a:cs typeface="Times New Roman" pitchFamily="18" charset="0"/>
            </a:endParaRPr>
          </a:p>
          <a:p>
            <a:r>
              <a:rPr lang="en-US" sz="2000" dirty="0">
                <a:latin typeface="Times New Roman" pitchFamily="18" charset="0"/>
                <a:cs typeface="Times New Roman" pitchFamily="18" charset="0"/>
              </a:rPr>
              <a:t>Applied </a:t>
            </a:r>
            <a:r>
              <a:rPr lang="en-US" sz="2000" i="1" dirty="0">
                <a:latin typeface="Times New Roman" pitchFamily="18" charset="0"/>
                <a:cs typeface="Times New Roman" pitchFamily="18" charset="0"/>
              </a:rPr>
              <a:t>Microsoft </a:t>
            </a:r>
            <a:r>
              <a:rPr lang="en-US" sz="2000" dirty="0">
                <a:latin typeface="Times New Roman" pitchFamily="18" charset="0"/>
                <a:cs typeface="Times New Roman" pitchFamily="18" charset="0"/>
              </a:rPr>
              <a:t>structured ROR (burden-shifting) framework</a:t>
            </a:r>
          </a:p>
          <a:p>
            <a:r>
              <a:rPr lang="en-US" sz="2000" dirty="0">
                <a:latin typeface="Times New Roman" pitchFamily="18" charset="0"/>
                <a:cs typeface="Times New Roman" pitchFamily="18" charset="0"/>
              </a:rPr>
              <a:t>Legal standard: </a:t>
            </a:r>
            <a:r>
              <a:rPr lang="en-US" sz="2000" dirty="0">
                <a:solidFill>
                  <a:srgbClr val="C00000"/>
                </a:solidFill>
                <a:latin typeface="Times New Roman" pitchFamily="18" charset="0"/>
                <a:cs typeface="Times New Roman" pitchFamily="18" charset="0"/>
              </a:rPr>
              <a:t>“probable effect”</a:t>
            </a:r>
            <a:r>
              <a:rPr lang="en-US" sz="2000" dirty="0">
                <a:latin typeface="Times New Roman" pitchFamily="18" charset="0"/>
                <a:cs typeface="Times New Roman" pitchFamily="18" charset="0"/>
              </a:rPr>
              <a:t> </a:t>
            </a:r>
          </a:p>
          <a:p>
            <a:pPr lvl="1"/>
            <a:r>
              <a:rPr lang="en-US" sz="1800" b="1" i="1" dirty="0">
                <a:solidFill>
                  <a:srgbClr val="C00000"/>
                </a:solidFill>
                <a:latin typeface="Times New Roman" pitchFamily="18" charset="0"/>
                <a:cs typeface="Times New Roman" pitchFamily="18" charset="0"/>
              </a:rPr>
              <a:t>Court includes idea that ED can slow a rival’s expansion</a:t>
            </a:r>
          </a:p>
          <a:p>
            <a:r>
              <a:rPr lang="en-US" sz="2000" dirty="0">
                <a:solidFill>
                  <a:srgbClr val="C00000"/>
                </a:solidFill>
                <a:latin typeface="Times New Roman" pitchFamily="18" charset="0"/>
                <a:cs typeface="Times New Roman" pitchFamily="18" charset="0"/>
              </a:rPr>
              <a:t>Competitive harm is preventing prices from falling</a:t>
            </a:r>
          </a:p>
          <a:p>
            <a:r>
              <a:rPr lang="en-US" sz="2000" dirty="0">
                <a:solidFill>
                  <a:srgbClr val="C00000"/>
                </a:solidFill>
                <a:latin typeface="Times New Roman" pitchFamily="18" charset="0"/>
                <a:cs typeface="Times New Roman" pitchFamily="18" charset="0"/>
              </a:rPr>
              <a:t>Goes beyond “foreclosure rate”</a:t>
            </a:r>
          </a:p>
          <a:p>
            <a:r>
              <a:rPr lang="en-US" sz="2000" dirty="0">
                <a:solidFill>
                  <a:srgbClr val="C00000"/>
                </a:solidFill>
                <a:latin typeface="Times New Roman" pitchFamily="18" charset="0"/>
                <a:cs typeface="Times New Roman" pitchFamily="18" charset="0"/>
              </a:rPr>
              <a:t>Relied on modern RRC analysis (ED raises entrant’s distribution costs and deters investment, which would have led to lower costs)</a:t>
            </a:r>
          </a:p>
          <a:p>
            <a:pPr lvl="1"/>
            <a:r>
              <a:rPr lang="en-US" sz="1800" dirty="0">
                <a:latin typeface="Times New Roman" pitchFamily="18" charset="0"/>
                <a:cs typeface="Times New Roman" pitchFamily="18" charset="0"/>
              </a:rPr>
              <a:t>Rejects defense that exclusives were “presumptively legal” because voluntary and short-term</a:t>
            </a:r>
          </a:p>
          <a:p>
            <a:pPr lvl="1"/>
            <a:r>
              <a:rPr lang="en-US" sz="1800" dirty="0">
                <a:solidFill>
                  <a:srgbClr val="C00000"/>
                </a:solidFill>
                <a:latin typeface="Times New Roman" pitchFamily="18" charset="0"/>
                <a:cs typeface="Times New Roman" pitchFamily="18" charset="0"/>
              </a:rPr>
              <a:t>Rejects “total foreclosure” standard </a:t>
            </a:r>
          </a:p>
          <a:p>
            <a:pPr lvl="1"/>
            <a:r>
              <a:rPr lang="en-US" sz="1800" dirty="0">
                <a:latin typeface="Times New Roman" pitchFamily="18" charset="0"/>
                <a:cs typeface="Times New Roman" pitchFamily="18" charset="0"/>
              </a:rPr>
              <a:t>Rejects “sole cause” requirement (i.e., that conduct is sole cause of monopoly maintenance)</a:t>
            </a:r>
          </a:p>
          <a:p>
            <a:pPr lvl="1"/>
            <a:r>
              <a:rPr lang="en-US" sz="1800" dirty="0">
                <a:latin typeface="Times New Roman" pitchFamily="18" charset="0"/>
                <a:cs typeface="Times New Roman" pitchFamily="18" charset="0"/>
              </a:rPr>
              <a:t>Rejects claim that there was efficient competition for distributors</a:t>
            </a:r>
          </a:p>
          <a:p>
            <a:pPr marL="0" indent="0">
              <a:buNone/>
            </a:pPr>
            <a:endParaRPr lang="en-US" sz="2000" b="1" dirty="0">
              <a:solidFill>
                <a:srgbClr val="C00000"/>
              </a:solidFill>
              <a:latin typeface="Times New Roman" pitchFamily="18" charset="0"/>
              <a:cs typeface="Times New Roman" pitchFamily="18" charset="0"/>
            </a:endParaRPr>
          </a:p>
        </p:txBody>
      </p:sp>
      <p:sp>
        <p:nvSpPr>
          <p:cNvPr id="7" name="Slide Number Placeholder 6"/>
          <p:cNvSpPr>
            <a:spLocks noGrp="1"/>
          </p:cNvSpPr>
          <p:nvPr>
            <p:ph type="sldNum" sz="quarter" idx="12"/>
          </p:nvPr>
        </p:nvSpPr>
        <p:spPr/>
        <p:txBody>
          <a:bodyPr/>
          <a:lstStyle/>
          <a:p>
            <a:pPr>
              <a:defRPr/>
            </a:pPr>
            <a:fld id="{49225279-7568-44A6-95CA-0BEE59E67B08}" type="slidenum">
              <a:rPr lang="en-US" smtClean="0">
                <a:solidFill>
                  <a:srgbClr val="000000"/>
                </a:solidFill>
              </a:rPr>
              <a:pPr>
                <a:defRPr/>
              </a:pPr>
              <a:t>37</a:t>
            </a:fld>
            <a:endParaRPr lang="en-US" dirty="0">
              <a:solidFill>
                <a:srgbClr val="000000"/>
              </a:solidFill>
            </a:endParaRPr>
          </a:p>
        </p:txBody>
      </p:sp>
    </p:spTree>
    <p:extLst>
      <p:ext uri="{BB962C8B-B14F-4D97-AF65-F5344CB8AC3E}">
        <p14:creationId xmlns:p14="http://schemas.microsoft.com/office/powerpoint/2010/main" val="90289641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4D346A-E686-4F8C-A1FC-43ACB7214CD5}"/>
              </a:ext>
            </a:extLst>
          </p:cNvPr>
          <p:cNvSpPr>
            <a:spLocks noGrp="1"/>
          </p:cNvSpPr>
          <p:nvPr>
            <p:ph type="title"/>
          </p:nvPr>
        </p:nvSpPr>
        <p:spPr/>
        <p:txBody>
          <a:bodyPr>
            <a:normAutofit/>
          </a:bodyPr>
          <a:lstStyle/>
          <a:p>
            <a:r>
              <a:rPr lang="en-US" sz="3200" i="1" dirty="0" err="1"/>
              <a:t>McWane</a:t>
            </a:r>
            <a:r>
              <a:rPr lang="en-US" sz="3200" dirty="0"/>
              <a:t> – Summary of Court’s Evaluation of Evidence Under “Probable Effect” Standard</a:t>
            </a:r>
          </a:p>
        </p:txBody>
      </p:sp>
      <p:sp>
        <p:nvSpPr>
          <p:cNvPr id="3" name="Content Placeholder 2">
            <a:extLst>
              <a:ext uri="{FF2B5EF4-FFF2-40B4-BE49-F238E27FC236}">
                <a16:creationId xmlns:a16="http://schemas.microsoft.com/office/drawing/2014/main" id="{EEB38FB3-ADB1-4714-B039-BA9493F934DE}"/>
              </a:ext>
            </a:extLst>
          </p:cNvPr>
          <p:cNvSpPr>
            <a:spLocks noGrp="1"/>
          </p:cNvSpPr>
          <p:nvPr>
            <p:ph idx="1"/>
          </p:nvPr>
        </p:nvSpPr>
        <p:spPr/>
        <p:txBody>
          <a:bodyPr>
            <a:normAutofit/>
          </a:bodyPr>
          <a:lstStyle/>
          <a:p>
            <a:r>
              <a:rPr lang="en-US" sz="2400" dirty="0">
                <a:latin typeface="Times New Roman" pitchFamily="18" charset="0"/>
                <a:cs typeface="Times New Roman" pitchFamily="18" charset="0"/>
              </a:rPr>
              <a:t>“Full Support” program equivalent to exclusive dealing </a:t>
            </a:r>
          </a:p>
          <a:p>
            <a:r>
              <a:rPr lang="en-US" sz="2400" dirty="0">
                <a:solidFill>
                  <a:srgbClr val="C00000"/>
                </a:solidFill>
                <a:latin typeface="Times New Roman" pitchFamily="18" charset="0"/>
                <a:cs typeface="Times New Roman" pitchFamily="18" charset="0"/>
              </a:rPr>
              <a:t>Direct pricing evidence of effect </a:t>
            </a:r>
            <a:r>
              <a:rPr lang="en-US" sz="2400" dirty="0">
                <a:latin typeface="Times New Roman" pitchFamily="18" charset="0"/>
                <a:cs typeface="Times New Roman" pitchFamily="18" charset="0"/>
              </a:rPr>
              <a:t>– prices failed to fall; some price increases</a:t>
            </a:r>
          </a:p>
          <a:p>
            <a:r>
              <a:rPr lang="en-US" sz="2400" dirty="0">
                <a:solidFill>
                  <a:srgbClr val="C00000"/>
                </a:solidFill>
                <a:latin typeface="Times New Roman" pitchFamily="18" charset="0"/>
                <a:cs typeface="Times New Roman" pitchFamily="18" charset="0"/>
              </a:rPr>
              <a:t>Circumstantial evidence: </a:t>
            </a:r>
            <a:r>
              <a:rPr lang="en-US" sz="2400" dirty="0">
                <a:latin typeface="Times New Roman" pitchFamily="18" charset="0"/>
                <a:cs typeface="Times New Roman" pitchFamily="18" charset="0"/>
              </a:rPr>
              <a:t>monopoly power plus substantial foreclosure rate</a:t>
            </a:r>
          </a:p>
          <a:p>
            <a:pPr lvl="1"/>
            <a:r>
              <a:rPr lang="en-US" sz="2000" dirty="0">
                <a:latin typeface="Times New Roman" pitchFamily="18" charset="0"/>
                <a:cs typeface="Times New Roman" pitchFamily="18" charset="0"/>
              </a:rPr>
              <a:t>Major distributors stopped dealing with Star in light of </a:t>
            </a:r>
            <a:r>
              <a:rPr lang="en-US" sz="2000" dirty="0" err="1">
                <a:latin typeface="Times New Roman" pitchFamily="18" charset="0"/>
                <a:cs typeface="Times New Roman" pitchFamily="18" charset="0"/>
              </a:rPr>
              <a:t>McWane</a:t>
            </a:r>
            <a:r>
              <a:rPr lang="en-US" sz="2000" dirty="0">
                <a:latin typeface="Times New Roman" pitchFamily="18" charset="0"/>
                <a:cs typeface="Times New Roman" pitchFamily="18" charset="0"/>
              </a:rPr>
              <a:t> threats </a:t>
            </a:r>
          </a:p>
          <a:p>
            <a:pPr lvl="1"/>
            <a:r>
              <a:rPr lang="en-US" sz="2000" dirty="0">
                <a:latin typeface="Times New Roman" pitchFamily="18" charset="0"/>
                <a:cs typeface="Times New Roman" pitchFamily="18" charset="0"/>
              </a:rPr>
              <a:t>Conduct raised Star’s costs and prevented growth by making it uneconomical to build its own lower cost foundry </a:t>
            </a:r>
          </a:p>
          <a:p>
            <a:pPr lvl="1"/>
            <a:r>
              <a:rPr lang="en-US" sz="2000" dirty="0">
                <a:latin typeface="Times New Roman" pitchFamily="18" charset="0"/>
                <a:cs typeface="Times New Roman" pitchFamily="18" charset="0"/>
              </a:rPr>
              <a:t>Star survived but at a lower market share than absent the ED  </a:t>
            </a:r>
          </a:p>
          <a:p>
            <a:r>
              <a:rPr lang="en-US" sz="2400" dirty="0">
                <a:solidFill>
                  <a:srgbClr val="C00000"/>
                </a:solidFill>
                <a:latin typeface="Times New Roman" pitchFamily="18" charset="0"/>
                <a:cs typeface="Times New Roman" pitchFamily="18" charset="0"/>
              </a:rPr>
              <a:t>Hot docs indicate clear purpose to impede competition </a:t>
            </a:r>
          </a:p>
          <a:p>
            <a:r>
              <a:rPr lang="en-US" sz="2400" dirty="0">
                <a:latin typeface="Times New Roman" pitchFamily="18" charset="0"/>
                <a:cs typeface="Times New Roman" pitchFamily="18" charset="0"/>
              </a:rPr>
              <a:t>Claimed justifications found to be non-cognizable or pretextual (“naked” restraint)</a:t>
            </a:r>
          </a:p>
          <a:p>
            <a:pPr marL="457200" lvl="1" indent="0">
              <a:buNone/>
            </a:pPr>
            <a:endParaRPr lang="en-US" sz="2000" dirty="0">
              <a:latin typeface="Times New Roman" pitchFamily="18" charset="0"/>
              <a:cs typeface="Times New Roman" pitchFamily="18" charset="0"/>
            </a:endParaRPr>
          </a:p>
          <a:p>
            <a:endParaRPr lang="en-US" sz="2400" dirty="0"/>
          </a:p>
        </p:txBody>
      </p:sp>
      <p:sp>
        <p:nvSpPr>
          <p:cNvPr id="4" name="Slide Number Placeholder 3">
            <a:extLst>
              <a:ext uri="{FF2B5EF4-FFF2-40B4-BE49-F238E27FC236}">
                <a16:creationId xmlns:a16="http://schemas.microsoft.com/office/drawing/2014/main" id="{810D4879-39C5-4DF9-B940-3F21547FA20C}"/>
              </a:ext>
            </a:extLst>
          </p:cNvPr>
          <p:cNvSpPr>
            <a:spLocks noGrp="1"/>
          </p:cNvSpPr>
          <p:nvPr>
            <p:ph type="sldNum" sz="quarter" idx="12"/>
          </p:nvPr>
        </p:nvSpPr>
        <p:spPr/>
        <p:txBody>
          <a:bodyPr/>
          <a:lstStyle/>
          <a:p>
            <a:fld id="{AED887C7-F0E8-4606-A69D-D8C14AD94506}" type="slidenum">
              <a:rPr lang="en-US" smtClean="0"/>
              <a:t>38</a:t>
            </a:fld>
            <a:endParaRPr lang="en-US"/>
          </a:p>
        </p:txBody>
      </p:sp>
    </p:spTree>
    <p:extLst>
      <p:ext uri="{BB962C8B-B14F-4D97-AF65-F5344CB8AC3E}">
        <p14:creationId xmlns:p14="http://schemas.microsoft.com/office/powerpoint/2010/main" val="4015572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3E636A-94D3-49FD-979B-B2E3F629EFFF}"/>
              </a:ext>
            </a:extLst>
          </p:cNvPr>
          <p:cNvSpPr>
            <a:spLocks noGrp="1"/>
          </p:cNvSpPr>
          <p:nvPr>
            <p:ph type="title"/>
          </p:nvPr>
        </p:nvSpPr>
        <p:spPr>
          <a:xfrm>
            <a:off x="838200" y="346075"/>
            <a:ext cx="11018178" cy="1325563"/>
          </a:xfrm>
        </p:spPr>
        <p:txBody>
          <a:bodyPr/>
          <a:lstStyle/>
          <a:p>
            <a:r>
              <a:rPr lang="en-US" dirty="0"/>
              <a:t> </a:t>
            </a:r>
            <a:r>
              <a:rPr lang="en-US" i="1" dirty="0" err="1"/>
              <a:t>McWane</a:t>
            </a:r>
            <a:r>
              <a:rPr lang="en-US" dirty="0"/>
              <a:t> – Exclusionary Conduct to Raise Entry Barriers </a:t>
            </a:r>
            <a:r>
              <a:rPr lang="en-US" sz="2000" i="1" dirty="0">
                <a:solidFill>
                  <a:srgbClr val="00B0F0"/>
                </a:solidFill>
              </a:rPr>
              <a:t>(p. 1048)</a:t>
            </a:r>
            <a:endParaRPr lang="en-US" i="1" dirty="0">
              <a:solidFill>
                <a:srgbClr val="00B0F0"/>
              </a:solidFill>
            </a:endParaRPr>
          </a:p>
        </p:txBody>
      </p:sp>
      <p:sp>
        <p:nvSpPr>
          <p:cNvPr id="3" name="Content Placeholder 2">
            <a:extLst>
              <a:ext uri="{FF2B5EF4-FFF2-40B4-BE49-F238E27FC236}">
                <a16:creationId xmlns:a16="http://schemas.microsoft.com/office/drawing/2014/main" id="{0A412044-3DFA-42F7-B29E-D8D556AAA33D}"/>
              </a:ext>
            </a:extLst>
          </p:cNvPr>
          <p:cNvSpPr>
            <a:spLocks noGrp="1"/>
          </p:cNvSpPr>
          <p:nvPr>
            <p:ph idx="1"/>
          </p:nvPr>
        </p:nvSpPr>
        <p:spPr>
          <a:xfrm>
            <a:off x="838200" y="1562100"/>
            <a:ext cx="8372475" cy="5159375"/>
          </a:xfrm>
        </p:spPr>
        <p:txBody>
          <a:bodyPr>
            <a:normAutofit/>
          </a:bodyPr>
          <a:lstStyle/>
          <a:p>
            <a:pPr marL="0" indent="0">
              <a:buNone/>
            </a:pPr>
            <a:r>
              <a:rPr lang="en-US" sz="1600" i="1" dirty="0">
                <a:solidFill>
                  <a:srgbClr val="00B0F0"/>
                </a:solidFill>
              </a:rPr>
              <a:t>(p. 1048)</a:t>
            </a:r>
            <a:r>
              <a:rPr lang="en-US" sz="2200" dirty="0"/>
              <a:t> “[E]</a:t>
            </a:r>
            <a:r>
              <a:rPr lang="en-US" sz="2200" dirty="0" err="1"/>
              <a:t>xclusive</a:t>
            </a:r>
            <a:r>
              <a:rPr lang="en-US" sz="2200" dirty="0"/>
              <a:t> dealing arrangements are not per se unlawful, but they can run afoul of the antitrust laws when used by a dominant firm to maintain its monopoly. </a:t>
            </a:r>
            <a:r>
              <a:rPr lang="en-US" sz="2200" dirty="0">
                <a:solidFill>
                  <a:srgbClr val="C00000"/>
                </a:solidFill>
              </a:rPr>
              <a:t>Of particular relevance to this case, an exclusive dealing arrangement can be harmful when it allows a monopolist to maintain its monopoly power by raising its rivals’ costs sufficiently to prevent them from growing into effective competitors.” </a:t>
            </a:r>
            <a:endParaRPr lang="en-US" sz="2200" dirty="0"/>
          </a:p>
          <a:p>
            <a:pPr marL="0" indent="0">
              <a:buNone/>
            </a:pPr>
            <a:r>
              <a:rPr lang="en-US" sz="1600" i="1" dirty="0">
                <a:solidFill>
                  <a:srgbClr val="00B0F0"/>
                </a:solidFill>
              </a:rPr>
              <a:t>(p. 1048) </a:t>
            </a:r>
            <a:r>
              <a:rPr lang="en-US" sz="2200" dirty="0"/>
              <a:t>“Suppose an established manufacturer has long held a dominant position but is starting to lose market share to an aggressive young rival. </a:t>
            </a:r>
            <a:r>
              <a:rPr lang="en-US" sz="2200" dirty="0">
                <a:solidFill>
                  <a:srgbClr val="C00000"/>
                </a:solidFill>
              </a:rPr>
              <a:t>A set of strategically planned exclusive-dealing contracts may slow the rival’s expansion by requiring it to develop alternative outlets for its product, or rely at least temporarily on inferior or more expensive outlets. Consumer injury results from the delay that the dominant firm imposes on the smaller rival’s growth.”  (quoting Areeda/Hovenkamp).</a:t>
            </a:r>
            <a:endParaRPr lang="en-US" sz="2200" dirty="0"/>
          </a:p>
        </p:txBody>
      </p:sp>
      <p:sp>
        <p:nvSpPr>
          <p:cNvPr id="4" name="Slide Number Placeholder 3">
            <a:extLst>
              <a:ext uri="{FF2B5EF4-FFF2-40B4-BE49-F238E27FC236}">
                <a16:creationId xmlns:a16="http://schemas.microsoft.com/office/drawing/2014/main" id="{9FC07823-E0E4-4A33-85F0-419ADF7B535E}"/>
              </a:ext>
            </a:extLst>
          </p:cNvPr>
          <p:cNvSpPr>
            <a:spLocks noGrp="1"/>
          </p:cNvSpPr>
          <p:nvPr>
            <p:ph type="sldNum" sz="quarter" idx="12"/>
          </p:nvPr>
        </p:nvSpPr>
        <p:spPr/>
        <p:txBody>
          <a:bodyPr/>
          <a:lstStyle/>
          <a:p>
            <a:fld id="{49FE9C18-5816-4CEF-8AC4-B1A754444B7F}" type="slidenum">
              <a:rPr lang="en-US" smtClean="0"/>
              <a:t>39</a:t>
            </a:fld>
            <a:endParaRPr lang="en-US"/>
          </a:p>
        </p:txBody>
      </p:sp>
      <p:sp>
        <p:nvSpPr>
          <p:cNvPr id="5" name="TextBox 4">
            <a:extLst>
              <a:ext uri="{FF2B5EF4-FFF2-40B4-BE49-F238E27FC236}">
                <a16:creationId xmlns:a16="http://schemas.microsoft.com/office/drawing/2014/main" id="{64066F46-9752-410F-81F8-E5C8A88B105B}"/>
              </a:ext>
            </a:extLst>
          </p:cNvPr>
          <p:cNvSpPr txBox="1"/>
          <p:nvPr/>
        </p:nvSpPr>
        <p:spPr>
          <a:xfrm>
            <a:off x="10090426" y="1796068"/>
            <a:ext cx="1564739" cy="707886"/>
          </a:xfrm>
          <a:prstGeom prst="rect">
            <a:avLst/>
          </a:prstGeom>
          <a:noFill/>
          <a:ln w="38100">
            <a:solidFill>
              <a:srgbClr val="0070C0"/>
            </a:solidFill>
          </a:ln>
        </p:spPr>
        <p:txBody>
          <a:bodyPr wrap="square" rtlCol="0">
            <a:spAutoFit/>
          </a:bodyPr>
          <a:lstStyle/>
          <a:p>
            <a:r>
              <a:rPr lang="en-US" sz="2000" b="1" i="1" dirty="0">
                <a:solidFill>
                  <a:srgbClr val="0070C0"/>
                </a:solidFill>
                <a:latin typeface="Times New Roman" panose="02020603050405020304" pitchFamily="18" charset="0"/>
                <a:cs typeface="Times New Roman" panose="02020603050405020304" pitchFamily="18" charset="0"/>
              </a:rPr>
              <a:t>Raise </a:t>
            </a:r>
          </a:p>
          <a:p>
            <a:r>
              <a:rPr lang="en-US" sz="2000" b="1" i="1" dirty="0">
                <a:solidFill>
                  <a:srgbClr val="0070C0"/>
                </a:solidFill>
                <a:latin typeface="Times New Roman" panose="02020603050405020304" pitchFamily="18" charset="0"/>
                <a:cs typeface="Times New Roman" panose="02020603050405020304" pitchFamily="18" charset="0"/>
              </a:rPr>
              <a:t>rivals’ costs</a:t>
            </a:r>
          </a:p>
        </p:txBody>
      </p:sp>
      <p:cxnSp>
        <p:nvCxnSpPr>
          <p:cNvPr id="6" name="Straight Arrow Connector 5">
            <a:extLst>
              <a:ext uri="{FF2B5EF4-FFF2-40B4-BE49-F238E27FC236}">
                <a16:creationId xmlns:a16="http://schemas.microsoft.com/office/drawing/2014/main" id="{36B02EB3-9384-455B-B21E-8E7B8766FA24}"/>
              </a:ext>
            </a:extLst>
          </p:cNvPr>
          <p:cNvCxnSpPr>
            <a:cxnSpLocks/>
          </p:cNvCxnSpPr>
          <p:nvPr/>
        </p:nvCxnSpPr>
        <p:spPr>
          <a:xfrm flipH="1">
            <a:off x="8996372" y="2123251"/>
            <a:ext cx="976095" cy="16192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AC853CB1-F8CC-4A3F-A262-6C72C556F1FA}"/>
              </a:ext>
            </a:extLst>
          </p:cNvPr>
          <p:cNvSpPr txBox="1"/>
          <p:nvPr/>
        </p:nvSpPr>
        <p:spPr>
          <a:xfrm>
            <a:off x="10410730" y="3794394"/>
            <a:ext cx="819522" cy="707886"/>
          </a:xfrm>
          <a:prstGeom prst="rect">
            <a:avLst/>
          </a:prstGeom>
          <a:noFill/>
          <a:ln w="38100">
            <a:solidFill>
              <a:srgbClr val="0070C0"/>
            </a:solidFill>
          </a:ln>
        </p:spPr>
        <p:txBody>
          <a:bodyPr wrap="square" rtlCol="0">
            <a:spAutoFit/>
          </a:bodyPr>
          <a:lstStyle/>
          <a:p>
            <a:r>
              <a:rPr lang="en-US" sz="2000" b="1" i="1" dirty="0">
                <a:solidFill>
                  <a:srgbClr val="0070C0"/>
                </a:solidFill>
                <a:latin typeface="Times New Roman" panose="02020603050405020304" pitchFamily="18" charset="0"/>
                <a:cs typeface="Times New Roman" panose="02020603050405020304" pitchFamily="18" charset="0"/>
              </a:rPr>
              <a:t>Delay entry</a:t>
            </a:r>
          </a:p>
        </p:txBody>
      </p:sp>
      <p:cxnSp>
        <p:nvCxnSpPr>
          <p:cNvPr id="8" name="Straight Arrow Connector 7">
            <a:extLst>
              <a:ext uri="{FF2B5EF4-FFF2-40B4-BE49-F238E27FC236}">
                <a16:creationId xmlns:a16="http://schemas.microsoft.com/office/drawing/2014/main" id="{84FE9639-2183-4003-B797-1BB0D67BF708}"/>
              </a:ext>
            </a:extLst>
          </p:cNvPr>
          <p:cNvCxnSpPr>
            <a:cxnSpLocks/>
          </p:cNvCxnSpPr>
          <p:nvPr/>
        </p:nvCxnSpPr>
        <p:spPr>
          <a:xfrm flipH="1">
            <a:off x="9034461" y="4044156"/>
            <a:ext cx="947739" cy="11575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527650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200" dirty="0">
                <a:latin typeface="Times New Roman" pitchFamily="18" charset="0"/>
                <a:cs typeface="Times New Roman" pitchFamily="18" charset="0"/>
              </a:rPr>
              <a:t>Tying &amp; Exclusive Dealing Treated Differently</a:t>
            </a:r>
            <a:endParaRPr lang="en-US" sz="4000" dirty="0">
              <a:latin typeface="Times New Roman" pitchFamily="18" charset="0"/>
              <a:cs typeface="Times New Roman" pitchFamily="18" charset="0"/>
            </a:endParaRPr>
          </a:p>
        </p:txBody>
      </p:sp>
      <p:sp>
        <p:nvSpPr>
          <p:cNvPr id="4" name="Text Placeholder 3"/>
          <p:cNvSpPr>
            <a:spLocks noGrp="1"/>
          </p:cNvSpPr>
          <p:nvPr>
            <p:ph type="body" idx="1"/>
          </p:nvPr>
        </p:nvSpPr>
        <p:spPr>
          <a:xfrm>
            <a:off x="6670849" y="1168810"/>
            <a:ext cx="5157787" cy="823912"/>
          </a:xfrm>
        </p:spPr>
        <p:txBody>
          <a:bodyPr>
            <a:normAutofit/>
          </a:bodyPr>
          <a:lstStyle/>
          <a:p>
            <a:r>
              <a:rPr lang="en-US" dirty="0">
                <a:latin typeface="Times New Roman" pitchFamily="18" charset="0"/>
                <a:cs typeface="Times New Roman" pitchFamily="18" charset="0"/>
              </a:rPr>
              <a:t>Exclusive Dealing</a:t>
            </a:r>
          </a:p>
        </p:txBody>
      </p:sp>
      <p:sp>
        <p:nvSpPr>
          <p:cNvPr id="5" name="Content Placeholder 4"/>
          <p:cNvSpPr>
            <a:spLocks noGrp="1"/>
          </p:cNvSpPr>
          <p:nvPr>
            <p:ph sz="half" idx="2"/>
          </p:nvPr>
        </p:nvSpPr>
        <p:spPr>
          <a:xfrm>
            <a:off x="541962" y="2037708"/>
            <a:ext cx="4334838" cy="4419600"/>
          </a:xfrm>
        </p:spPr>
        <p:txBody>
          <a:bodyPr>
            <a:normAutofit fontScale="77500" lnSpcReduction="20000"/>
          </a:bodyPr>
          <a:lstStyle/>
          <a:p>
            <a:r>
              <a:rPr lang="en-US" dirty="0">
                <a:solidFill>
                  <a:srgbClr val="C00000"/>
                </a:solidFill>
                <a:latin typeface="Times New Roman" pitchFamily="18" charset="0"/>
                <a:cs typeface="Times New Roman" pitchFamily="18" charset="0"/>
              </a:rPr>
              <a:t>Traditionally per se, but today per se rule is on its last legs </a:t>
            </a:r>
          </a:p>
          <a:p>
            <a:r>
              <a:rPr lang="en-US" dirty="0">
                <a:solidFill>
                  <a:srgbClr val="C00000"/>
                </a:solidFill>
                <a:latin typeface="Times New Roman" pitchFamily="18" charset="0"/>
                <a:cs typeface="Times New Roman" pitchFamily="18" charset="0"/>
              </a:rPr>
              <a:t>Courts skeptical of efficiencies</a:t>
            </a:r>
          </a:p>
          <a:p>
            <a:r>
              <a:rPr lang="en-US" dirty="0">
                <a:latin typeface="Times New Roman" pitchFamily="18" charset="0"/>
                <a:cs typeface="Times New Roman" pitchFamily="18" charset="0"/>
              </a:rPr>
              <a:t>Current required conditions for per se treatment</a:t>
            </a:r>
          </a:p>
          <a:p>
            <a:pPr lvl="1"/>
            <a:r>
              <a:rPr lang="en-US" i="1" dirty="0">
                <a:latin typeface="Times New Roman" pitchFamily="18" charset="0"/>
                <a:cs typeface="Times New Roman" pitchFamily="18" charset="0"/>
              </a:rPr>
              <a:t>Fortner</a:t>
            </a:r>
            <a:r>
              <a:rPr lang="en-US" dirty="0">
                <a:latin typeface="Times New Roman" pitchFamily="18" charset="0"/>
                <a:cs typeface="Times New Roman" pitchFamily="18" charset="0"/>
              </a:rPr>
              <a:t> &amp; </a:t>
            </a:r>
            <a:r>
              <a:rPr lang="en-US" i="1" dirty="0">
                <a:latin typeface="Times New Roman" pitchFamily="18" charset="0"/>
                <a:cs typeface="Times New Roman" pitchFamily="18" charset="0"/>
              </a:rPr>
              <a:t>Jefferson Parish</a:t>
            </a:r>
          </a:p>
          <a:p>
            <a:pPr lvl="1"/>
            <a:r>
              <a:rPr lang="en-US" dirty="0">
                <a:latin typeface="Times New Roman" pitchFamily="18" charset="0"/>
                <a:cs typeface="Times New Roman" pitchFamily="18" charset="0"/>
              </a:rPr>
              <a:t>Two products (back-door efficiency arguments)</a:t>
            </a:r>
          </a:p>
          <a:p>
            <a:pPr lvl="1"/>
            <a:r>
              <a:rPr lang="en-US" dirty="0">
                <a:latin typeface="Times New Roman" pitchFamily="18" charset="0"/>
                <a:cs typeface="Times New Roman" pitchFamily="18" charset="0"/>
              </a:rPr>
              <a:t>“Conditional sale”</a:t>
            </a:r>
          </a:p>
          <a:p>
            <a:pPr lvl="1"/>
            <a:r>
              <a:rPr lang="en-US" dirty="0">
                <a:latin typeface="Times New Roman" pitchFamily="18" charset="0"/>
                <a:cs typeface="Times New Roman" pitchFamily="18" charset="0"/>
              </a:rPr>
              <a:t>Market power in tying product</a:t>
            </a:r>
          </a:p>
          <a:p>
            <a:pPr lvl="1"/>
            <a:r>
              <a:rPr lang="en-US" dirty="0">
                <a:latin typeface="Times New Roman" pitchFamily="18" charset="0"/>
                <a:cs typeface="Times New Roman" pitchFamily="18" charset="0"/>
              </a:rPr>
              <a:t>Substantial “foreclosure” in tied product market</a:t>
            </a:r>
          </a:p>
          <a:p>
            <a:r>
              <a:rPr lang="en-US" dirty="0">
                <a:latin typeface="Times New Roman" pitchFamily="18" charset="0"/>
                <a:cs typeface="Times New Roman" pitchFamily="18" charset="0"/>
              </a:rPr>
              <a:t>Unlikely today that SCT would reaffirm “per se” absent egregious, naked tying</a:t>
            </a:r>
            <a:br>
              <a:rPr lang="en-US" dirty="0">
                <a:latin typeface="Times New Roman" pitchFamily="18" charset="0"/>
                <a:cs typeface="Times New Roman" pitchFamily="18" charset="0"/>
              </a:rPr>
            </a:br>
            <a:endParaRPr lang="en-US" dirty="0">
              <a:latin typeface="Times New Roman" pitchFamily="18" charset="0"/>
              <a:cs typeface="Times New Roman" pitchFamily="18" charset="0"/>
            </a:endParaRPr>
          </a:p>
          <a:p>
            <a:pPr lvl="1"/>
            <a:endParaRPr lang="en-US" dirty="0">
              <a:latin typeface="Times New Roman" pitchFamily="18" charset="0"/>
              <a:cs typeface="Times New Roman" pitchFamily="18" charset="0"/>
            </a:endParaRPr>
          </a:p>
        </p:txBody>
      </p:sp>
      <p:sp>
        <p:nvSpPr>
          <p:cNvPr id="6" name="Text Placeholder 5"/>
          <p:cNvSpPr>
            <a:spLocks noGrp="1"/>
          </p:cNvSpPr>
          <p:nvPr>
            <p:ph type="body" sz="quarter" idx="3"/>
          </p:nvPr>
        </p:nvSpPr>
        <p:spPr>
          <a:xfrm>
            <a:off x="866454" y="1055709"/>
            <a:ext cx="5183188" cy="823912"/>
          </a:xfrm>
        </p:spPr>
        <p:txBody>
          <a:bodyPr/>
          <a:lstStyle/>
          <a:p>
            <a:r>
              <a:rPr lang="en-US" dirty="0">
                <a:latin typeface="Times New Roman" pitchFamily="18" charset="0"/>
                <a:cs typeface="Times New Roman" pitchFamily="18" charset="0"/>
              </a:rPr>
              <a:t>Tying</a:t>
            </a:r>
          </a:p>
        </p:txBody>
      </p:sp>
      <p:sp>
        <p:nvSpPr>
          <p:cNvPr id="7" name="Content Placeholder 6"/>
          <p:cNvSpPr>
            <a:spLocks noGrp="1"/>
          </p:cNvSpPr>
          <p:nvPr>
            <p:ph sz="quarter" idx="4"/>
          </p:nvPr>
        </p:nvSpPr>
        <p:spPr>
          <a:xfrm>
            <a:off x="6531382" y="2179031"/>
            <a:ext cx="4469993" cy="3951288"/>
          </a:xfrm>
        </p:spPr>
        <p:txBody>
          <a:bodyPr>
            <a:normAutofit fontScale="77500" lnSpcReduction="20000"/>
          </a:bodyPr>
          <a:lstStyle/>
          <a:p>
            <a:r>
              <a:rPr lang="en-US" dirty="0">
                <a:solidFill>
                  <a:srgbClr val="C00000"/>
                </a:solidFill>
                <a:latin typeface="Times New Roman" pitchFamily="18" charset="0"/>
                <a:cs typeface="Times New Roman" pitchFamily="18" charset="0"/>
              </a:rPr>
              <a:t>Never per se</a:t>
            </a:r>
          </a:p>
          <a:p>
            <a:r>
              <a:rPr lang="en-US" dirty="0">
                <a:solidFill>
                  <a:srgbClr val="C00000"/>
                </a:solidFill>
                <a:latin typeface="Times New Roman" pitchFamily="18" charset="0"/>
                <a:cs typeface="Times New Roman" pitchFamily="18" charset="0"/>
              </a:rPr>
              <a:t>Potential efficiencies long recognized</a:t>
            </a:r>
          </a:p>
          <a:p>
            <a:r>
              <a:rPr lang="en-US" dirty="0">
                <a:latin typeface="Times New Roman" pitchFamily="18" charset="0"/>
                <a:cs typeface="Times New Roman" pitchFamily="18" charset="0"/>
              </a:rPr>
              <a:t>But evolution in perception of degree of “foreclosure” that warrants presumption of  harm</a:t>
            </a:r>
          </a:p>
          <a:p>
            <a:pPr lvl="1"/>
            <a:r>
              <a:rPr lang="en-US" i="1" dirty="0">
                <a:latin typeface="Times New Roman" pitchFamily="18" charset="0"/>
                <a:cs typeface="Times New Roman" pitchFamily="18" charset="0"/>
              </a:rPr>
              <a:t>Standard Stations</a:t>
            </a:r>
          </a:p>
          <a:p>
            <a:pPr lvl="1"/>
            <a:r>
              <a:rPr lang="en-US" i="1" dirty="0">
                <a:latin typeface="Times New Roman" pitchFamily="18" charset="0"/>
                <a:cs typeface="Times New Roman" pitchFamily="18" charset="0"/>
              </a:rPr>
              <a:t>Tampa Electric</a:t>
            </a:r>
          </a:p>
          <a:p>
            <a:pPr lvl="1"/>
            <a:r>
              <a:rPr lang="en-US" i="1" dirty="0">
                <a:latin typeface="Times New Roman" pitchFamily="18" charset="0"/>
                <a:cs typeface="Times New Roman" pitchFamily="18" charset="0"/>
              </a:rPr>
              <a:t>Jefferson Parish</a:t>
            </a:r>
          </a:p>
          <a:p>
            <a:r>
              <a:rPr lang="en-US" dirty="0">
                <a:latin typeface="Times New Roman" pitchFamily="18" charset="0"/>
                <a:cs typeface="Times New Roman" pitchFamily="18" charset="0"/>
              </a:rPr>
              <a:t>Chicago judges have had substantial effects; perhaps pendulum swinging back now</a:t>
            </a:r>
          </a:p>
        </p:txBody>
      </p:sp>
      <p:sp>
        <p:nvSpPr>
          <p:cNvPr id="2" name="Slide Number Placeholder 1"/>
          <p:cNvSpPr>
            <a:spLocks noGrp="1"/>
          </p:cNvSpPr>
          <p:nvPr>
            <p:ph type="sldNum" sz="quarter" idx="12"/>
          </p:nvPr>
        </p:nvSpPr>
        <p:spPr/>
        <p:txBody>
          <a:bodyPr/>
          <a:lstStyle/>
          <a:p>
            <a:pPr>
              <a:defRPr/>
            </a:pPr>
            <a:fld id="{49225279-7568-44A6-95CA-0BEE59E67B08}" type="slidenum">
              <a:rPr lang="en-US" smtClean="0">
                <a:solidFill>
                  <a:srgbClr val="000000"/>
                </a:solidFill>
              </a:rPr>
              <a:pPr>
                <a:defRPr/>
              </a:pPr>
              <a:t>4</a:t>
            </a:fld>
            <a:endParaRPr lang="en-US">
              <a:solidFill>
                <a:srgbClr val="000000"/>
              </a:solidFill>
            </a:endParaRPr>
          </a:p>
        </p:txBody>
      </p:sp>
    </p:spTree>
    <p:extLst>
      <p:ext uri="{BB962C8B-B14F-4D97-AF65-F5344CB8AC3E}">
        <p14:creationId xmlns:p14="http://schemas.microsoft.com/office/powerpoint/2010/main" val="18075125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3E636A-94D3-49FD-979B-B2E3F629EFFF}"/>
              </a:ext>
            </a:extLst>
          </p:cNvPr>
          <p:cNvSpPr>
            <a:spLocks noGrp="1"/>
          </p:cNvSpPr>
          <p:nvPr>
            <p:ph type="title"/>
          </p:nvPr>
        </p:nvSpPr>
        <p:spPr>
          <a:xfrm>
            <a:off x="838200" y="191962"/>
            <a:ext cx="10515600" cy="1325563"/>
          </a:xfrm>
        </p:spPr>
        <p:txBody>
          <a:bodyPr/>
          <a:lstStyle/>
          <a:p>
            <a:r>
              <a:rPr lang="en-US" dirty="0"/>
              <a:t> </a:t>
            </a:r>
            <a:r>
              <a:rPr lang="en-US" i="1" dirty="0" err="1"/>
              <a:t>McWane</a:t>
            </a:r>
            <a:r>
              <a:rPr lang="en-US" dirty="0"/>
              <a:t> - Substantial Foreclosure</a:t>
            </a:r>
          </a:p>
        </p:txBody>
      </p:sp>
      <p:sp>
        <p:nvSpPr>
          <p:cNvPr id="3" name="Content Placeholder 2">
            <a:extLst>
              <a:ext uri="{FF2B5EF4-FFF2-40B4-BE49-F238E27FC236}">
                <a16:creationId xmlns:a16="http://schemas.microsoft.com/office/drawing/2014/main" id="{0A412044-3DFA-42F7-B29E-D8D556AAA33D}"/>
              </a:ext>
            </a:extLst>
          </p:cNvPr>
          <p:cNvSpPr>
            <a:spLocks noGrp="1"/>
          </p:cNvSpPr>
          <p:nvPr>
            <p:ph idx="1"/>
          </p:nvPr>
        </p:nvSpPr>
        <p:spPr>
          <a:xfrm>
            <a:off x="325225" y="1543051"/>
            <a:ext cx="9295025" cy="5178424"/>
          </a:xfrm>
        </p:spPr>
        <p:txBody>
          <a:bodyPr>
            <a:normAutofit/>
          </a:bodyPr>
          <a:lstStyle/>
          <a:p>
            <a:pPr marL="0" indent="0">
              <a:buNone/>
            </a:pPr>
            <a:r>
              <a:rPr lang="en-US" sz="1800" i="1" dirty="0">
                <a:solidFill>
                  <a:srgbClr val="00B0F0"/>
                </a:solidFill>
              </a:rPr>
              <a:t>(p. 1052)</a:t>
            </a:r>
            <a:r>
              <a:rPr lang="en-US" sz="2200" i="1" dirty="0"/>
              <a:t>“</a:t>
            </a:r>
            <a:r>
              <a:rPr lang="en-US" sz="2200" dirty="0"/>
              <a:t>Substantial foreclosure” continues to be a requirement for exclusive dealing to run afoul of the antitrust statutes. Foreclosure occurs when “the opportunities for other traders to enter into or remain in [the] market [are] significantly limited” by the exclusive dealing arrangements. </a:t>
            </a:r>
            <a:r>
              <a:rPr lang="en-US" sz="2200" dirty="0">
                <a:solidFill>
                  <a:srgbClr val="C00000"/>
                </a:solidFill>
              </a:rPr>
              <a:t>Traditionally a foreclosure percentage of at least 40% has been a threshold for liability in exclusive dealing cases. However, some courts have found that a lesser degree of foreclosure is required when the defendant is a monopolist.”</a:t>
            </a:r>
          </a:p>
          <a:p>
            <a:pPr marL="0" indent="0">
              <a:buNone/>
            </a:pPr>
            <a:r>
              <a:rPr lang="en-US" sz="1800" dirty="0">
                <a:solidFill>
                  <a:srgbClr val="00B0F0"/>
                </a:solidFill>
              </a:rPr>
              <a:t>(p. 1053)</a:t>
            </a:r>
            <a:r>
              <a:rPr lang="en-US" sz="2200" dirty="0"/>
              <a:t> </a:t>
            </a:r>
            <a:r>
              <a:rPr lang="en-US" sz="2200" dirty="0">
                <a:solidFill>
                  <a:srgbClr val="C00000"/>
                </a:solidFill>
              </a:rPr>
              <a:t>“The test is not total foreclosure, but whether the challenged practices bar a substantial number of rivals or severely restrict the market’s ambit.” </a:t>
            </a:r>
          </a:p>
          <a:p>
            <a:pPr marL="0" indent="0">
              <a:buNone/>
            </a:pPr>
            <a:r>
              <a:rPr lang="en-US" sz="1800" i="1" dirty="0">
                <a:solidFill>
                  <a:srgbClr val="00B0F0"/>
                </a:solidFill>
              </a:rPr>
              <a:t>(p. 1053)</a:t>
            </a:r>
            <a:r>
              <a:rPr lang="en-US" sz="2200" dirty="0"/>
              <a:t> “Our sister circuits have found monopolists liable for anticompetitive conduct where, as here, </a:t>
            </a:r>
            <a:r>
              <a:rPr lang="en-US" sz="2200" dirty="0">
                <a:solidFill>
                  <a:srgbClr val="C00000"/>
                </a:solidFill>
              </a:rPr>
              <a:t>the targeted rival gained market share—but less than it likely would have absent the conduct. As noted above, exclusive dealing measures that slow a rival’s expansion can still produce consumer injury.”</a:t>
            </a:r>
          </a:p>
          <a:p>
            <a:pPr marL="0" indent="0">
              <a:buNone/>
            </a:pPr>
            <a:endParaRPr lang="en-US" sz="2200" dirty="0"/>
          </a:p>
        </p:txBody>
      </p:sp>
      <p:sp>
        <p:nvSpPr>
          <p:cNvPr id="4" name="Slide Number Placeholder 3">
            <a:extLst>
              <a:ext uri="{FF2B5EF4-FFF2-40B4-BE49-F238E27FC236}">
                <a16:creationId xmlns:a16="http://schemas.microsoft.com/office/drawing/2014/main" id="{9FC07823-E0E4-4A33-85F0-419ADF7B535E}"/>
              </a:ext>
            </a:extLst>
          </p:cNvPr>
          <p:cNvSpPr>
            <a:spLocks noGrp="1"/>
          </p:cNvSpPr>
          <p:nvPr>
            <p:ph type="sldNum" sz="quarter" idx="12"/>
          </p:nvPr>
        </p:nvSpPr>
        <p:spPr/>
        <p:txBody>
          <a:bodyPr/>
          <a:lstStyle/>
          <a:p>
            <a:fld id="{49FE9C18-5816-4CEF-8AC4-B1A754444B7F}" type="slidenum">
              <a:rPr lang="en-US" smtClean="0"/>
              <a:t>40</a:t>
            </a:fld>
            <a:endParaRPr lang="en-US"/>
          </a:p>
        </p:txBody>
      </p:sp>
      <p:sp>
        <p:nvSpPr>
          <p:cNvPr id="5" name="TextBox 4">
            <a:extLst>
              <a:ext uri="{FF2B5EF4-FFF2-40B4-BE49-F238E27FC236}">
                <a16:creationId xmlns:a16="http://schemas.microsoft.com/office/drawing/2014/main" id="{12DC8E93-3588-429D-A99F-C8043F54384C}"/>
              </a:ext>
            </a:extLst>
          </p:cNvPr>
          <p:cNvSpPr txBox="1"/>
          <p:nvPr/>
        </p:nvSpPr>
        <p:spPr>
          <a:xfrm>
            <a:off x="10023296" y="2237101"/>
            <a:ext cx="2018016" cy="707886"/>
          </a:xfrm>
          <a:prstGeom prst="rect">
            <a:avLst/>
          </a:prstGeom>
          <a:noFill/>
          <a:ln w="38100">
            <a:solidFill>
              <a:srgbClr val="0070C0"/>
            </a:solidFill>
          </a:ln>
        </p:spPr>
        <p:txBody>
          <a:bodyPr wrap="square" rtlCol="0">
            <a:spAutoFit/>
          </a:bodyPr>
          <a:lstStyle/>
          <a:p>
            <a:r>
              <a:rPr lang="en-US" sz="2000" b="1" i="1" dirty="0">
                <a:solidFill>
                  <a:srgbClr val="0070C0"/>
                </a:solidFill>
                <a:latin typeface="Times New Roman" panose="02020603050405020304" pitchFamily="18" charset="0"/>
                <a:cs typeface="Times New Roman" panose="02020603050405020304" pitchFamily="18" charset="0"/>
              </a:rPr>
              <a:t>40% (or lower for a monopolist)</a:t>
            </a:r>
          </a:p>
        </p:txBody>
      </p:sp>
      <p:cxnSp>
        <p:nvCxnSpPr>
          <p:cNvPr id="6" name="Straight Arrow Connector 5">
            <a:extLst>
              <a:ext uri="{FF2B5EF4-FFF2-40B4-BE49-F238E27FC236}">
                <a16:creationId xmlns:a16="http://schemas.microsoft.com/office/drawing/2014/main" id="{90A0EFA8-B7EC-4585-A95F-D3057C5E2FF3}"/>
              </a:ext>
            </a:extLst>
          </p:cNvPr>
          <p:cNvCxnSpPr>
            <a:cxnSpLocks/>
          </p:cNvCxnSpPr>
          <p:nvPr/>
        </p:nvCxnSpPr>
        <p:spPr>
          <a:xfrm flipH="1">
            <a:off x="8958383" y="2696685"/>
            <a:ext cx="976095" cy="16192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73FCE2B9-5C54-47B6-8B55-0BC4869D69D4}"/>
              </a:ext>
            </a:extLst>
          </p:cNvPr>
          <p:cNvSpPr txBox="1"/>
          <p:nvPr/>
        </p:nvSpPr>
        <p:spPr>
          <a:xfrm>
            <a:off x="10105833" y="3910152"/>
            <a:ext cx="1935479" cy="1015663"/>
          </a:xfrm>
          <a:prstGeom prst="rect">
            <a:avLst/>
          </a:prstGeom>
          <a:noFill/>
          <a:ln w="38100">
            <a:solidFill>
              <a:srgbClr val="0070C0"/>
            </a:solidFill>
          </a:ln>
        </p:spPr>
        <p:txBody>
          <a:bodyPr wrap="square" rtlCol="0">
            <a:spAutoFit/>
          </a:bodyPr>
          <a:lstStyle/>
          <a:p>
            <a:r>
              <a:rPr lang="en-US" sz="2000" b="1" i="1" dirty="0">
                <a:solidFill>
                  <a:srgbClr val="0070C0"/>
                </a:solidFill>
                <a:latin typeface="Times New Roman" panose="02020603050405020304" pitchFamily="18" charset="0"/>
                <a:cs typeface="Times New Roman" panose="02020603050405020304" pitchFamily="18" charset="0"/>
              </a:rPr>
              <a:t>Test is NOT “total foreclosure”</a:t>
            </a:r>
          </a:p>
        </p:txBody>
      </p:sp>
      <p:cxnSp>
        <p:nvCxnSpPr>
          <p:cNvPr id="8" name="Straight Arrow Connector 7">
            <a:extLst>
              <a:ext uri="{FF2B5EF4-FFF2-40B4-BE49-F238E27FC236}">
                <a16:creationId xmlns:a16="http://schemas.microsoft.com/office/drawing/2014/main" id="{7F2FC6A8-1ADE-4800-B1EB-F9A552974AE9}"/>
              </a:ext>
            </a:extLst>
          </p:cNvPr>
          <p:cNvCxnSpPr>
            <a:cxnSpLocks/>
          </p:cNvCxnSpPr>
          <p:nvPr/>
        </p:nvCxnSpPr>
        <p:spPr>
          <a:xfrm flipH="1">
            <a:off x="9161755" y="4456113"/>
            <a:ext cx="772725" cy="178031"/>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AEB0E672-F100-48F8-B304-52CEC82E3C5B}"/>
              </a:ext>
            </a:extLst>
          </p:cNvPr>
          <p:cNvSpPr txBox="1"/>
          <p:nvPr/>
        </p:nvSpPr>
        <p:spPr>
          <a:xfrm>
            <a:off x="9932885" y="5840482"/>
            <a:ext cx="2238567" cy="707886"/>
          </a:xfrm>
          <a:prstGeom prst="rect">
            <a:avLst/>
          </a:prstGeom>
          <a:noFill/>
          <a:ln w="38100">
            <a:solidFill>
              <a:srgbClr val="0070C0"/>
            </a:solidFill>
          </a:ln>
        </p:spPr>
        <p:txBody>
          <a:bodyPr wrap="square" rtlCol="0">
            <a:spAutoFit/>
          </a:bodyPr>
          <a:lstStyle/>
          <a:p>
            <a:r>
              <a:rPr lang="en-US" sz="2000" b="1" i="1" dirty="0">
                <a:solidFill>
                  <a:srgbClr val="0070C0"/>
                </a:solidFill>
                <a:latin typeface="Times New Roman" panose="02020603050405020304" pitchFamily="18" charset="0"/>
                <a:cs typeface="Times New Roman" panose="02020603050405020304" pitchFamily="18" charset="0"/>
              </a:rPr>
              <a:t>Slowing rival’s expansion</a:t>
            </a:r>
          </a:p>
        </p:txBody>
      </p:sp>
      <p:cxnSp>
        <p:nvCxnSpPr>
          <p:cNvPr id="10" name="Straight Arrow Connector 9">
            <a:extLst>
              <a:ext uri="{FF2B5EF4-FFF2-40B4-BE49-F238E27FC236}">
                <a16:creationId xmlns:a16="http://schemas.microsoft.com/office/drawing/2014/main" id="{5C13E4F4-1DC7-46C2-92B3-FF233335C608}"/>
              </a:ext>
            </a:extLst>
          </p:cNvPr>
          <p:cNvCxnSpPr>
            <a:cxnSpLocks/>
          </p:cNvCxnSpPr>
          <p:nvPr/>
        </p:nvCxnSpPr>
        <p:spPr>
          <a:xfrm flipH="1" flipV="1">
            <a:off x="8644156" y="5978525"/>
            <a:ext cx="1118969" cy="21590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5153205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3E636A-94D3-49FD-979B-B2E3F629EFFF}"/>
              </a:ext>
            </a:extLst>
          </p:cNvPr>
          <p:cNvSpPr>
            <a:spLocks noGrp="1"/>
          </p:cNvSpPr>
          <p:nvPr>
            <p:ph type="title"/>
          </p:nvPr>
        </p:nvSpPr>
        <p:spPr/>
        <p:txBody>
          <a:bodyPr/>
          <a:lstStyle/>
          <a:p>
            <a:r>
              <a:rPr lang="en-US" dirty="0"/>
              <a:t> </a:t>
            </a:r>
            <a:r>
              <a:rPr lang="en-US" i="1" dirty="0" err="1"/>
              <a:t>McWane</a:t>
            </a:r>
            <a:r>
              <a:rPr lang="en-US" dirty="0"/>
              <a:t> Opinion – Direct Proof </a:t>
            </a:r>
            <a:r>
              <a:rPr lang="en-US" sz="2000" i="1" dirty="0">
                <a:solidFill>
                  <a:srgbClr val="00B0F0"/>
                </a:solidFill>
              </a:rPr>
              <a:t>(pp. 1053-54) </a:t>
            </a:r>
            <a:endParaRPr lang="en-US" i="1" dirty="0">
              <a:solidFill>
                <a:srgbClr val="00B0F0"/>
              </a:solidFill>
            </a:endParaRPr>
          </a:p>
        </p:txBody>
      </p:sp>
      <p:sp>
        <p:nvSpPr>
          <p:cNvPr id="3" name="Content Placeholder 2">
            <a:extLst>
              <a:ext uri="{FF2B5EF4-FFF2-40B4-BE49-F238E27FC236}">
                <a16:creationId xmlns:a16="http://schemas.microsoft.com/office/drawing/2014/main" id="{0A412044-3DFA-42F7-B29E-D8D556AAA33D}"/>
              </a:ext>
            </a:extLst>
          </p:cNvPr>
          <p:cNvSpPr>
            <a:spLocks noGrp="1"/>
          </p:cNvSpPr>
          <p:nvPr>
            <p:ph idx="1"/>
          </p:nvPr>
        </p:nvSpPr>
        <p:spPr>
          <a:xfrm>
            <a:off x="325225" y="1543051"/>
            <a:ext cx="9295025" cy="5178424"/>
          </a:xfrm>
        </p:spPr>
        <p:txBody>
          <a:bodyPr>
            <a:normAutofit/>
          </a:bodyPr>
          <a:lstStyle/>
          <a:p>
            <a:pPr marL="0" indent="0">
              <a:buNone/>
            </a:pPr>
            <a:r>
              <a:rPr lang="en-US" sz="2200" dirty="0">
                <a:solidFill>
                  <a:srgbClr val="C00000"/>
                </a:solidFill>
              </a:rPr>
              <a:t>“Perhaps the Commission’s most powerful evidence of anticompetitive harm was direct pricing evidence. … Yet in states where Star entered as a competitor, notably there was no effect on </a:t>
            </a:r>
            <a:r>
              <a:rPr lang="en-US" sz="2200" dirty="0" err="1">
                <a:solidFill>
                  <a:srgbClr val="C00000"/>
                </a:solidFill>
              </a:rPr>
              <a:t>McWane’s</a:t>
            </a:r>
            <a:r>
              <a:rPr lang="en-US" sz="2200" dirty="0">
                <a:solidFill>
                  <a:srgbClr val="C00000"/>
                </a:solidFill>
              </a:rPr>
              <a:t> prices</a:t>
            </a:r>
            <a:r>
              <a:rPr lang="en-US" sz="2200" dirty="0"/>
              <a:t>. Indeed, soon after Star entered the market, McWane raised prices and increased its gross profits—despite its flat production costs and its own internal projections that Star’s unencumbered entry into the market would cause prices to fall.” </a:t>
            </a:r>
            <a:br>
              <a:rPr lang="en-US" sz="2200" dirty="0"/>
            </a:br>
            <a:endParaRPr lang="en-US" sz="2200" dirty="0"/>
          </a:p>
          <a:p>
            <a:pPr marL="0" indent="0">
              <a:buNone/>
            </a:pPr>
            <a:r>
              <a:rPr lang="en-US" sz="2200" dirty="0">
                <a:solidFill>
                  <a:srgbClr val="C00000"/>
                </a:solidFill>
              </a:rPr>
              <a:t>“Since McWane was an incumbent monopolist already charging supracompetitive prices (as demonstrated by the difference in price and profit margin between domestic and imported fittings), evidence that </a:t>
            </a:r>
            <a:r>
              <a:rPr lang="en-US" sz="2200" dirty="0" err="1">
                <a:solidFill>
                  <a:srgbClr val="C00000"/>
                </a:solidFill>
              </a:rPr>
              <a:t>McWane’s</a:t>
            </a:r>
            <a:r>
              <a:rPr lang="en-US" sz="2200" dirty="0">
                <a:solidFill>
                  <a:srgbClr val="C00000"/>
                </a:solidFill>
              </a:rPr>
              <a:t> prices did not fall is consistent with a reasonable inference that the Full Support Program significantly contributed to maintaining </a:t>
            </a:r>
            <a:r>
              <a:rPr lang="en-US" sz="2200" dirty="0" err="1">
                <a:solidFill>
                  <a:srgbClr val="C00000"/>
                </a:solidFill>
              </a:rPr>
              <a:t>McWane’s</a:t>
            </a:r>
            <a:r>
              <a:rPr lang="en-US" sz="2200" dirty="0">
                <a:solidFill>
                  <a:srgbClr val="C00000"/>
                </a:solidFill>
              </a:rPr>
              <a:t> monopoly power.</a:t>
            </a:r>
          </a:p>
        </p:txBody>
      </p:sp>
      <p:sp>
        <p:nvSpPr>
          <p:cNvPr id="4" name="Slide Number Placeholder 3">
            <a:extLst>
              <a:ext uri="{FF2B5EF4-FFF2-40B4-BE49-F238E27FC236}">
                <a16:creationId xmlns:a16="http://schemas.microsoft.com/office/drawing/2014/main" id="{9FC07823-E0E4-4A33-85F0-419ADF7B535E}"/>
              </a:ext>
            </a:extLst>
          </p:cNvPr>
          <p:cNvSpPr>
            <a:spLocks noGrp="1"/>
          </p:cNvSpPr>
          <p:nvPr>
            <p:ph type="sldNum" sz="quarter" idx="12"/>
          </p:nvPr>
        </p:nvSpPr>
        <p:spPr/>
        <p:txBody>
          <a:bodyPr/>
          <a:lstStyle/>
          <a:p>
            <a:fld id="{49FE9C18-5816-4CEF-8AC4-B1A754444B7F}" type="slidenum">
              <a:rPr lang="en-US" smtClean="0"/>
              <a:t>41</a:t>
            </a:fld>
            <a:endParaRPr lang="en-US"/>
          </a:p>
        </p:txBody>
      </p:sp>
      <p:cxnSp>
        <p:nvCxnSpPr>
          <p:cNvPr id="6" name="Straight Arrow Connector 5">
            <a:extLst>
              <a:ext uri="{FF2B5EF4-FFF2-40B4-BE49-F238E27FC236}">
                <a16:creationId xmlns:a16="http://schemas.microsoft.com/office/drawing/2014/main" id="{90A0EFA8-B7EC-4585-A95F-D3057C5E2FF3}"/>
              </a:ext>
            </a:extLst>
          </p:cNvPr>
          <p:cNvCxnSpPr>
            <a:cxnSpLocks/>
          </p:cNvCxnSpPr>
          <p:nvPr/>
        </p:nvCxnSpPr>
        <p:spPr>
          <a:xfrm flipH="1" flipV="1">
            <a:off x="9697020" y="3381718"/>
            <a:ext cx="704280" cy="40453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16908191-08B1-41FA-B55E-8F5B588DABB5}"/>
              </a:ext>
            </a:extLst>
          </p:cNvPr>
          <p:cNvCxnSpPr>
            <a:cxnSpLocks/>
          </p:cNvCxnSpPr>
          <p:nvPr/>
        </p:nvCxnSpPr>
        <p:spPr>
          <a:xfrm flipH="1">
            <a:off x="9707920" y="4867275"/>
            <a:ext cx="693380" cy="25999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08511286-59F3-405D-8087-2697D8EEB77F}"/>
              </a:ext>
            </a:extLst>
          </p:cNvPr>
          <p:cNvSpPr txBox="1"/>
          <p:nvPr/>
        </p:nvSpPr>
        <p:spPr>
          <a:xfrm>
            <a:off x="10148486" y="3953704"/>
            <a:ext cx="1490140" cy="707886"/>
          </a:xfrm>
          <a:prstGeom prst="rect">
            <a:avLst/>
          </a:prstGeom>
          <a:noFill/>
          <a:ln w="38100">
            <a:solidFill>
              <a:srgbClr val="0070C0"/>
            </a:solidFill>
          </a:ln>
        </p:spPr>
        <p:txBody>
          <a:bodyPr wrap="square" rtlCol="0">
            <a:spAutoFit/>
          </a:bodyPr>
          <a:lstStyle/>
          <a:p>
            <a:r>
              <a:rPr lang="en-US" sz="2000" b="1" i="1" dirty="0">
                <a:solidFill>
                  <a:srgbClr val="0070C0"/>
                </a:solidFill>
                <a:latin typeface="Times New Roman" panose="02020603050405020304" pitchFamily="18" charset="0"/>
                <a:cs typeface="Times New Roman" panose="02020603050405020304" pitchFamily="18" charset="0"/>
              </a:rPr>
              <a:t>Prices failed to fall.</a:t>
            </a:r>
          </a:p>
        </p:txBody>
      </p:sp>
      <p:cxnSp>
        <p:nvCxnSpPr>
          <p:cNvPr id="9" name="Straight Arrow Connector 8">
            <a:extLst>
              <a:ext uri="{FF2B5EF4-FFF2-40B4-BE49-F238E27FC236}">
                <a16:creationId xmlns:a16="http://schemas.microsoft.com/office/drawing/2014/main" id="{669A7BE3-3DC8-4658-81B0-FA9F0BDB0988}"/>
              </a:ext>
            </a:extLst>
          </p:cNvPr>
          <p:cNvCxnSpPr>
            <a:cxnSpLocks/>
          </p:cNvCxnSpPr>
          <p:nvPr/>
        </p:nvCxnSpPr>
        <p:spPr>
          <a:xfrm flipH="1" flipV="1">
            <a:off x="9697020" y="3385447"/>
            <a:ext cx="704280" cy="40453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C00F71A9-177E-411B-8B1A-E4FFD2FEE1C8}"/>
              </a:ext>
            </a:extLst>
          </p:cNvPr>
          <p:cNvSpPr txBox="1"/>
          <p:nvPr/>
        </p:nvSpPr>
        <p:spPr>
          <a:xfrm>
            <a:off x="9620251" y="5597313"/>
            <a:ext cx="1396938" cy="707886"/>
          </a:xfrm>
          <a:prstGeom prst="rect">
            <a:avLst/>
          </a:prstGeom>
          <a:solidFill>
            <a:srgbClr val="FFFF00"/>
          </a:solidFill>
          <a:ln w="38100">
            <a:solidFill>
              <a:srgbClr val="0070C0"/>
            </a:solidFill>
          </a:ln>
        </p:spPr>
        <p:txBody>
          <a:bodyPr wrap="square" rtlCol="0">
            <a:spAutoFit/>
          </a:bodyPr>
          <a:lstStyle/>
          <a:p>
            <a:r>
              <a:rPr lang="en-US" sz="2000" b="1" i="1" dirty="0">
                <a:solidFill>
                  <a:srgbClr val="0070C0"/>
                </a:solidFill>
                <a:latin typeface="Times New Roman" panose="02020603050405020304" pitchFamily="18" charset="0"/>
                <a:cs typeface="Times New Roman" panose="02020603050405020304" pitchFamily="18" charset="0"/>
              </a:rPr>
              <a:t>My favorite sentence!</a:t>
            </a:r>
          </a:p>
        </p:txBody>
      </p:sp>
      <p:cxnSp>
        <p:nvCxnSpPr>
          <p:cNvPr id="12" name="Straight Arrow Connector 11">
            <a:extLst>
              <a:ext uri="{FF2B5EF4-FFF2-40B4-BE49-F238E27FC236}">
                <a16:creationId xmlns:a16="http://schemas.microsoft.com/office/drawing/2014/main" id="{16477E6A-5A2A-49B7-9F00-8A2C1F0A332A}"/>
              </a:ext>
            </a:extLst>
          </p:cNvPr>
          <p:cNvCxnSpPr>
            <a:cxnSpLocks/>
          </p:cNvCxnSpPr>
          <p:nvPr/>
        </p:nvCxnSpPr>
        <p:spPr>
          <a:xfrm flipH="1" flipV="1">
            <a:off x="8713588" y="5546718"/>
            <a:ext cx="704280" cy="40453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3836537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3E636A-94D3-49FD-979B-B2E3F629EFFF}"/>
              </a:ext>
            </a:extLst>
          </p:cNvPr>
          <p:cNvSpPr>
            <a:spLocks noGrp="1"/>
          </p:cNvSpPr>
          <p:nvPr>
            <p:ph type="title"/>
          </p:nvPr>
        </p:nvSpPr>
        <p:spPr>
          <a:xfrm>
            <a:off x="277600" y="420304"/>
            <a:ext cx="10515600" cy="995915"/>
          </a:xfrm>
        </p:spPr>
        <p:txBody>
          <a:bodyPr/>
          <a:lstStyle/>
          <a:p>
            <a:r>
              <a:rPr lang="en-US" dirty="0"/>
              <a:t> </a:t>
            </a:r>
            <a:r>
              <a:rPr lang="en-US" i="1" dirty="0" err="1"/>
              <a:t>McWane</a:t>
            </a:r>
            <a:r>
              <a:rPr lang="en-US" dirty="0"/>
              <a:t> Opinion – Causation </a:t>
            </a:r>
            <a:r>
              <a:rPr lang="en-US" sz="2000" i="1" dirty="0">
                <a:solidFill>
                  <a:srgbClr val="00B0F0"/>
                </a:solidFill>
              </a:rPr>
              <a:t>(p. 1054) </a:t>
            </a:r>
            <a:endParaRPr lang="en-US" i="1" dirty="0">
              <a:solidFill>
                <a:srgbClr val="00B0F0"/>
              </a:solidFill>
            </a:endParaRPr>
          </a:p>
        </p:txBody>
      </p:sp>
      <p:sp>
        <p:nvSpPr>
          <p:cNvPr id="3" name="Content Placeholder 2">
            <a:extLst>
              <a:ext uri="{FF2B5EF4-FFF2-40B4-BE49-F238E27FC236}">
                <a16:creationId xmlns:a16="http://schemas.microsoft.com/office/drawing/2014/main" id="{0A412044-3DFA-42F7-B29E-D8D556AAA33D}"/>
              </a:ext>
            </a:extLst>
          </p:cNvPr>
          <p:cNvSpPr>
            <a:spLocks noGrp="1"/>
          </p:cNvSpPr>
          <p:nvPr>
            <p:ph idx="1"/>
          </p:nvPr>
        </p:nvSpPr>
        <p:spPr>
          <a:xfrm>
            <a:off x="325225" y="1543051"/>
            <a:ext cx="9295025" cy="5178424"/>
          </a:xfrm>
        </p:spPr>
        <p:txBody>
          <a:bodyPr>
            <a:normAutofit/>
          </a:bodyPr>
          <a:lstStyle/>
          <a:p>
            <a:pPr marL="0" indent="0">
              <a:buNone/>
            </a:pPr>
            <a:r>
              <a:rPr lang="en-US" sz="2200" dirty="0"/>
              <a:t>“McWane claims, however, that the government did not adequately prove that the Full Support Program was responsible for this price behavior. …</a:t>
            </a:r>
          </a:p>
          <a:p>
            <a:pPr marL="0" indent="0">
              <a:buNone/>
            </a:pPr>
            <a:endParaRPr lang="en-US" sz="2200" dirty="0"/>
          </a:p>
          <a:p>
            <a:pPr marL="0" indent="0">
              <a:buNone/>
            </a:pPr>
            <a:r>
              <a:rPr lang="en-US" sz="2200" dirty="0">
                <a:solidFill>
                  <a:srgbClr val="C00000"/>
                </a:solidFill>
              </a:rPr>
              <a:t>“McWane demands too high a bar for causation. While it is true that there could have been other causes for the price behavior, the government need not demonstrate that the Full Support Program was the sole cause—only that the program “reasonably appear[ed] to be a significant contribution.” </a:t>
            </a:r>
            <a:endParaRPr lang="en-US" sz="2200" dirty="0"/>
          </a:p>
          <a:p>
            <a:pPr marL="0" indent="0">
              <a:buNone/>
            </a:pPr>
            <a:endParaRPr lang="en-US" sz="2200" dirty="0"/>
          </a:p>
        </p:txBody>
      </p:sp>
      <p:sp>
        <p:nvSpPr>
          <p:cNvPr id="4" name="Slide Number Placeholder 3">
            <a:extLst>
              <a:ext uri="{FF2B5EF4-FFF2-40B4-BE49-F238E27FC236}">
                <a16:creationId xmlns:a16="http://schemas.microsoft.com/office/drawing/2014/main" id="{9FC07823-E0E4-4A33-85F0-419ADF7B535E}"/>
              </a:ext>
            </a:extLst>
          </p:cNvPr>
          <p:cNvSpPr>
            <a:spLocks noGrp="1"/>
          </p:cNvSpPr>
          <p:nvPr>
            <p:ph type="sldNum" sz="quarter" idx="12"/>
          </p:nvPr>
        </p:nvSpPr>
        <p:spPr/>
        <p:txBody>
          <a:bodyPr/>
          <a:lstStyle/>
          <a:p>
            <a:fld id="{49FE9C18-5816-4CEF-8AC4-B1A754444B7F}" type="slidenum">
              <a:rPr lang="en-US" smtClean="0"/>
              <a:t>42</a:t>
            </a:fld>
            <a:endParaRPr lang="en-US"/>
          </a:p>
        </p:txBody>
      </p:sp>
      <p:sp>
        <p:nvSpPr>
          <p:cNvPr id="9" name="TextBox 8">
            <a:extLst>
              <a:ext uri="{FF2B5EF4-FFF2-40B4-BE49-F238E27FC236}">
                <a16:creationId xmlns:a16="http://schemas.microsoft.com/office/drawing/2014/main" id="{253651C5-CE3A-4D30-AEA0-39707C1EA47C}"/>
              </a:ext>
            </a:extLst>
          </p:cNvPr>
          <p:cNvSpPr txBox="1"/>
          <p:nvPr/>
        </p:nvSpPr>
        <p:spPr>
          <a:xfrm>
            <a:off x="8970983" y="1835778"/>
            <a:ext cx="2895792" cy="707886"/>
          </a:xfrm>
          <a:prstGeom prst="rect">
            <a:avLst/>
          </a:prstGeom>
          <a:noFill/>
          <a:ln w="38100">
            <a:solidFill>
              <a:srgbClr val="0070C0"/>
            </a:solidFill>
          </a:ln>
        </p:spPr>
        <p:txBody>
          <a:bodyPr wrap="square" rtlCol="0">
            <a:spAutoFit/>
          </a:bodyPr>
          <a:lstStyle/>
          <a:p>
            <a:r>
              <a:rPr lang="en-US" sz="2000" b="1" i="1" dirty="0">
                <a:solidFill>
                  <a:srgbClr val="0070C0"/>
                </a:solidFill>
                <a:latin typeface="Times New Roman" panose="02020603050405020304" pitchFamily="18" charset="0"/>
                <a:cs typeface="Times New Roman" panose="02020603050405020304" pitchFamily="18" charset="0"/>
              </a:rPr>
              <a:t>Causation test: No need to prove “sole cause”</a:t>
            </a:r>
          </a:p>
        </p:txBody>
      </p:sp>
      <p:cxnSp>
        <p:nvCxnSpPr>
          <p:cNvPr id="10" name="Straight Arrow Connector 9">
            <a:extLst>
              <a:ext uri="{FF2B5EF4-FFF2-40B4-BE49-F238E27FC236}">
                <a16:creationId xmlns:a16="http://schemas.microsoft.com/office/drawing/2014/main" id="{E401FD00-14F6-40A0-83E2-E1668072EC49}"/>
              </a:ext>
            </a:extLst>
          </p:cNvPr>
          <p:cNvCxnSpPr>
            <a:cxnSpLocks/>
          </p:cNvCxnSpPr>
          <p:nvPr/>
        </p:nvCxnSpPr>
        <p:spPr>
          <a:xfrm flipH="1">
            <a:off x="7691171" y="2338205"/>
            <a:ext cx="1062304" cy="346077"/>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9465878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3E636A-94D3-49FD-979B-B2E3F629EFFF}"/>
              </a:ext>
            </a:extLst>
          </p:cNvPr>
          <p:cNvSpPr>
            <a:spLocks noGrp="1"/>
          </p:cNvSpPr>
          <p:nvPr>
            <p:ph type="title"/>
          </p:nvPr>
        </p:nvSpPr>
        <p:spPr/>
        <p:txBody>
          <a:bodyPr/>
          <a:lstStyle/>
          <a:p>
            <a:r>
              <a:rPr lang="en-US" dirty="0"/>
              <a:t> </a:t>
            </a:r>
            <a:r>
              <a:rPr lang="en-US" i="1" dirty="0" err="1"/>
              <a:t>McWane</a:t>
            </a:r>
            <a:r>
              <a:rPr lang="en-US" dirty="0"/>
              <a:t> – Alternative Distribution </a:t>
            </a:r>
            <a:r>
              <a:rPr lang="en-US" sz="2000" i="1" dirty="0">
                <a:solidFill>
                  <a:srgbClr val="00B0F0"/>
                </a:solidFill>
              </a:rPr>
              <a:t>(p. 1054)</a:t>
            </a:r>
            <a:endParaRPr lang="en-US" i="1" dirty="0">
              <a:solidFill>
                <a:srgbClr val="00B0F0"/>
              </a:solidFill>
            </a:endParaRPr>
          </a:p>
        </p:txBody>
      </p:sp>
      <p:sp>
        <p:nvSpPr>
          <p:cNvPr id="3" name="Content Placeholder 2">
            <a:extLst>
              <a:ext uri="{FF2B5EF4-FFF2-40B4-BE49-F238E27FC236}">
                <a16:creationId xmlns:a16="http://schemas.microsoft.com/office/drawing/2014/main" id="{0A412044-3DFA-42F7-B29E-D8D556AAA33D}"/>
              </a:ext>
            </a:extLst>
          </p:cNvPr>
          <p:cNvSpPr>
            <a:spLocks noGrp="1"/>
          </p:cNvSpPr>
          <p:nvPr>
            <p:ph idx="1"/>
          </p:nvPr>
        </p:nvSpPr>
        <p:spPr>
          <a:xfrm>
            <a:off x="771525" y="1551781"/>
            <a:ext cx="7839075" cy="5169693"/>
          </a:xfrm>
        </p:spPr>
        <p:txBody>
          <a:bodyPr>
            <a:normAutofit/>
          </a:bodyPr>
          <a:lstStyle/>
          <a:p>
            <a:pPr marL="0" indent="0">
              <a:buNone/>
            </a:pPr>
            <a:r>
              <a:rPr lang="en-US" sz="2200" dirty="0"/>
              <a:t>“We also consider it significant that alternative channels of distribution were unavailable to Star. </a:t>
            </a:r>
          </a:p>
          <a:p>
            <a:pPr marL="0" indent="0">
              <a:buNone/>
            </a:pPr>
            <a:r>
              <a:rPr lang="en-US" sz="2200" dirty="0"/>
              <a:t>In cases where exclusive dealing arrangements tie up distributors in a market, courts will often consider whether alternative channels of distribution exist. </a:t>
            </a:r>
            <a:r>
              <a:rPr lang="en-US" sz="2200" dirty="0">
                <a:solidFill>
                  <a:srgbClr val="C00000"/>
                </a:solidFill>
              </a:rPr>
              <a:t>If firms can use other means of distribution, or sell directly to consumers, then it is less likely that their foreclosure from distributors will harm competition</a:t>
            </a:r>
            <a:r>
              <a:rPr lang="en-US" sz="2200" dirty="0"/>
              <a:t>. </a:t>
            </a:r>
            <a:br>
              <a:rPr lang="en-US" sz="2200" dirty="0"/>
            </a:br>
            <a:endParaRPr lang="en-US" sz="2200" dirty="0"/>
          </a:p>
          <a:p>
            <a:pPr marL="0" indent="0">
              <a:buNone/>
            </a:pPr>
            <a:r>
              <a:rPr lang="en-US" sz="2200" dirty="0"/>
              <a:t>The Commission found * * * </a:t>
            </a:r>
            <a:r>
              <a:rPr lang="en-US" sz="2200" dirty="0">
                <a:solidFill>
                  <a:srgbClr val="C00000"/>
                </a:solidFill>
              </a:rPr>
              <a:t>[that alternate means of distribution, such as direct sales, were not feasible and that as a consequence] Star’s foreclosure from the major distributors was particularly likely to harm competition</a:t>
            </a:r>
            <a:r>
              <a:rPr lang="en-US" sz="2200" dirty="0"/>
              <a:t>.</a:t>
            </a:r>
          </a:p>
        </p:txBody>
      </p:sp>
      <p:sp>
        <p:nvSpPr>
          <p:cNvPr id="4" name="Slide Number Placeholder 3">
            <a:extLst>
              <a:ext uri="{FF2B5EF4-FFF2-40B4-BE49-F238E27FC236}">
                <a16:creationId xmlns:a16="http://schemas.microsoft.com/office/drawing/2014/main" id="{9FC07823-E0E4-4A33-85F0-419ADF7B535E}"/>
              </a:ext>
            </a:extLst>
          </p:cNvPr>
          <p:cNvSpPr>
            <a:spLocks noGrp="1"/>
          </p:cNvSpPr>
          <p:nvPr>
            <p:ph type="sldNum" sz="quarter" idx="12"/>
          </p:nvPr>
        </p:nvSpPr>
        <p:spPr/>
        <p:txBody>
          <a:bodyPr/>
          <a:lstStyle/>
          <a:p>
            <a:fld id="{49FE9C18-5816-4CEF-8AC4-B1A754444B7F}" type="slidenum">
              <a:rPr lang="en-US" smtClean="0"/>
              <a:t>43</a:t>
            </a:fld>
            <a:endParaRPr lang="en-US"/>
          </a:p>
        </p:txBody>
      </p:sp>
    </p:spTree>
    <p:extLst>
      <p:ext uri="{BB962C8B-B14F-4D97-AF65-F5344CB8AC3E}">
        <p14:creationId xmlns:p14="http://schemas.microsoft.com/office/powerpoint/2010/main" val="188833367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3E636A-94D3-49FD-979B-B2E3F629EFFF}"/>
              </a:ext>
            </a:extLst>
          </p:cNvPr>
          <p:cNvSpPr>
            <a:spLocks noGrp="1"/>
          </p:cNvSpPr>
          <p:nvPr>
            <p:ph type="title"/>
          </p:nvPr>
        </p:nvSpPr>
        <p:spPr>
          <a:xfrm>
            <a:off x="571500" y="0"/>
            <a:ext cx="10515600" cy="1325563"/>
          </a:xfrm>
        </p:spPr>
        <p:txBody>
          <a:bodyPr/>
          <a:lstStyle/>
          <a:p>
            <a:r>
              <a:rPr lang="en-US" dirty="0"/>
              <a:t> </a:t>
            </a:r>
            <a:r>
              <a:rPr lang="en-US" i="1" dirty="0" err="1"/>
              <a:t>McWane</a:t>
            </a:r>
            <a:r>
              <a:rPr lang="en-US" dirty="0"/>
              <a:t> – Intent </a:t>
            </a:r>
            <a:r>
              <a:rPr lang="en-US" sz="2000" i="1" dirty="0">
                <a:solidFill>
                  <a:srgbClr val="00B0F0"/>
                </a:solidFill>
              </a:rPr>
              <a:t>(pp. 1054-55)</a:t>
            </a:r>
            <a:endParaRPr lang="en-US" i="1" dirty="0">
              <a:solidFill>
                <a:srgbClr val="00B0F0"/>
              </a:solidFill>
            </a:endParaRPr>
          </a:p>
        </p:txBody>
      </p:sp>
      <p:sp>
        <p:nvSpPr>
          <p:cNvPr id="3" name="Content Placeholder 2">
            <a:extLst>
              <a:ext uri="{FF2B5EF4-FFF2-40B4-BE49-F238E27FC236}">
                <a16:creationId xmlns:a16="http://schemas.microsoft.com/office/drawing/2014/main" id="{0A412044-3DFA-42F7-B29E-D8D556AAA33D}"/>
              </a:ext>
            </a:extLst>
          </p:cNvPr>
          <p:cNvSpPr>
            <a:spLocks noGrp="1"/>
          </p:cNvSpPr>
          <p:nvPr>
            <p:ph idx="1"/>
          </p:nvPr>
        </p:nvSpPr>
        <p:spPr>
          <a:xfrm>
            <a:off x="714375" y="1186657"/>
            <a:ext cx="8820150" cy="5169693"/>
          </a:xfrm>
        </p:spPr>
        <p:txBody>
          <a:bodyPr>
            <a:normAutofit lnSpcReduction="10000"/>
          </a:bodyPr>
          <a:lstStyle/>
          <a:p>
            <a:pPr marL="0" indent="0">
              <a:buNone/>
            </a:pPr>
            <a:r>
              <a:rPr lang="en-US" sz="2000" dirty="0"/>
              <a:t>“Finally, the clear anticompetitive intent behind the Full Support Program also supports the inference that it harmed competition</a:t>
            </a:r>
            <a:r>
              <a:rPr lang="en-US" sz="2000" dirty="0">
                <a:solidFill>
                  <a:srgbClr val="C00000"/>
                </a:solidFill>
              </a:rPr>
              <a:t>. Anticompetitive intent alone, no matter how virulent, is insufficient to give rise to an antitrust violation</a:t>
            </a:r>
            <a:r>
              <a:rPr lang="en-US" sz="2000" dirty="0"/>
              <a:t>.” </a:t>
            </a:r>
          </a:p>
          <a:p>
            <a:pPr marL="0" indent="0">
              <a:buNone/>
            </a:pPr>
            <a:r>
              <a:rPr lang="en-US" sz="2000" dirty="0"/>
              <a:t>“But, as this Court has said, </a:t>
            </a:r>
            <a:r>
              <a:rPr lang="en-US" sz="2000" dirty="0">
                <a:solidFill>
                  <a:srgbClr val="C00000"/>
                </a:solidFill>
              </a:rPr>
              <a:t>“[e]</a:t>
            </a:r>
            <a:r>
              <a:rPr lang="en-US" sz="2000" dirty="0" err="1">
                <a:solidFill>
                  <a:srgbClr val="C00000"/>
                </a:solidFill>
              </a:rPr>
              <a:t>vidence</a:t>
            </a:r>
            <a:r>
              <a:rPr lang="en-US" sz="2000" dirty="0">
                <a:solidFill>
                  <a:srgbClr val="C00000"/>
                </a:solidFill>
              </a:rPr>
              <a:t> of intent is highly probative ‘</a:t>
            </a:r>
            <a:r>
              <a:rPr lang="en-US" sz="2000" dirty="0"/>
              <a:t>not because a good intention will save an otherwise objectionable regulation or the reverse; but because </a:t>
            </a:r>
            <a:r>
              <a:rPr lang="en-US" sz="2000" dirty="0">
                <a:solidFill>
                  <a:srgbClr val="C00000"/>
                </a:solidFill>
              </a:rPr>
              <a:t>knowledge of intent may help the court to interpret facts and to predict consequences.’ </a:t>
            </a:r>
            <a:r>
              <a:rPr lang="en-US" sz="2000" dirty="0"/>
              <a:t>”  </a:t>
            </a:r>
          </a:p>
          <a:p>
            <a:pPr marL="0" indent="0">
              <a:buNone/>
            </a:pPr>
            <a:r>
              <a:rPr lang="en-US" sz="2000" dirty="0"/>
              <a:t>“In this case, the evidence of anticompetitive intent is particularly powerful. Testimony from </a:t>
            </a:r>
            <a:r>
              <a:rPr lang="en-US" sz="2000" dirty="0" err="1"/>
              <a:t>McWane</a:t>
            </a:r>
            <a:r>
              <a:rPr lang="en-US" sz="2000" dirty="0"/>
              <a:t> executives leaves little doubt that the Full Support Program was a deliberate plan to prevent Star from “reach[</a:t>
            </a:r>
            <a:r>
              <a:rPr lang="en-US" sz="2000" dirty="0" err="1"/>
              <a:t>ing</a:t>
            </a:r>
            <a:r>
              <a:rPr lang="en-US" sz="2000" dirty="0"/>
              <a:t>] any critical market mass that will allow them to continue to invest and receive a profitable return” by “[f]orc[</a:t>
            </a:r>
            <a:r>
              <a:rPr lang="en-US" sz="2000" dirty="0" err="1"/>
              <a:t>ing</a:t>
            </a:r>
            <a:r>
              <a:rPr lang="en-US" sz="2000" dirty="0"/>
              <a:t>] Star[ ] to absorb the costs associated with having a more full line before they can secure major distribution.” </a:t>
            </a:r>
          </a:p>
          <a:p>
            <a:pPr marL="0" indent="0">
              <a:buNone/>
            </a:pPr>
            <a:r>
              <a:rPr lang="en-US" sz="2000" dirty="0"/>
              <a:t>“Indeed, the plan was implemented as a reaction to concerns about the “[e]</a:t>
            </a:r>
            <a:r>
              <a:rPr lang="en-US" sz="2000" dirty="0" err="1"/>
              <a:t>rosion</a:t>
            </a:r>
            <a:r>
              <a:rPr lang="en-US" sz="2000" dirty="0"/>
              <a:t> of domestic pricing if Star emerges as a legitimate competitor.” </a:t>
            </a:r>
          </a:p>
          <a:p>
            <a:pPr marL="0" indent="0">
              <a:buNone/>
            </a:pPr>
            <a:r>
              <a:rPr lang="en-US" sz="2000" dirty="0">
                <a:solidFill>
                  <a:srgbClr val="C00000"/>
                </a:solidFill>
              </a:rPr>
              <a:t>“Although such intent alone is not illegal, it could reasonably help the Commission draw the inference that the witnessed price behavior was the (intended) result of the Full Support Program.”</a:t>
            </a:r>
          </a:p>
          <a:p>
            <a:pPr marL="0" indent="0">
              <a:buNone/>
            </a:pPr>
            <a:endParaRPr lang="en-US" sz="2000" dirty="0"/>
          </a:p>
        </p:txBody>
      </p:sp>
      <p:sp>
        <p:nvSpPr>
          <p:cNvPr id="4" name="Slide Number Placeholder 3">
            <a:extLst>
              <a:ext uri="{FF2B5EF4-FFF2-40B4-BE49-F238E27FC236}">
                <a16:creationId xmlns:a16="http://schemas.microsoft.com/office/drawing/2014/main" id="{9FC07823-E0E4-4A33-85F0-419ADF7B535E}"/>
              </a:ext>
            </a:extLst>
          </p:cNvPr>
          <p:cNvSpPr>
            <a:spLocks noGrp="1"/>
          </p:cNvSpPr>
          <p:nvPr>
            <p:ph type="sldNum" sz="quarter" idx="12"/>
          </p:nvPr>
        </p:nvSpPr>
        <p:spPr/>
        <p:txBody>
          <a:bodyPr/>
          <a:lstStyle/>
          <a:p>
            <a:fld id="{49FE9C18-5816-4CEF-8AC4-B1A754444B7F}" type="slidenum">
              <a:rPr lang="en-US" smtClean="0"/>
              <a:t>44</a:t>
            </a:fld>
            <a:endParaRPr lang="en-US"/>
          </a:p>
        </p:txBody>
      </p:sp>
      <p:sp>
        <p:nvSpPr>
          <p:cNvPr id="5" name="TextBox 4">
            <a:extLst>
              <a:ext uri="{FF2B5EF4-FFF2-40B4-BE49-F238E27FC236}">
                <a16:creationId xmlns:a16="http://schemas.microsoft.com/office/drawing/2014/main" id="{44A6B668-DCF5-4DEE-B683-AEB03C012DA5}"/>
              </a:ext>
            </a:extLst>
          </p:cNvPr>
          <p:cNvSpPr txBox="1"/>
          <p:nvPr/>
        </p:nvSpPr>
        <p:spPr>
          <a:xfrm>
            <a:off x="10173984" y="2238287"/>
            <a:ext cx="913116" cy="400110"/>
          </a:xfrm>
          <a:prstGeom prst="rect">
            <a:avLst/>
          </a:prstGeom>
          <a:noFill/>
          <a:ln w="38100">
            <a:solidFill>
              <a:srgbClr val="0070C0"/>
            </a:solidFill>
          </a:ln>
        </p:spPr>
        <p:txBody>
          <a:bodyPr wrap="square" rtlCol="0">
            <a:spAutoFit/>
          </a:bodyPr>
          <a:lstStyle/>
          <a:p>
            <a:r>
              <a:rPr lang="en-US" sz="2000" b="1" i="1" dirty="0">
                <a:solidFill>
                  <a:srgbClr val="0070C0"/>
                </a:solidFill>
                <a:latin typeface="Times New Roman" panose="02020603050405020304" pitchFamily="18" charset="0"/>
                <a:cs typeface="Times New Roman" panose="02020603050405020304" pitchFamily="18" charset="0"/>
              </a:rPr>
              <a:t>CBOT</a:t>
            </a:r>
          </a:p>
        </p:txBody>
      </p:sp>
      <p:cxnSp>
        <p:nvCxnSpPr>
          <p:cNvPr id="6" name="Straight Arrow Connector 5">
            <a:extLst>
              <a:ext uri="{FF2B5EF4-FFF2-40B4-BE49-F238E27FC236}">
                <a16:creationId xmlns:a16="http://schemas.microsoft.com/office/drawing/2014/main" id="{2F809E65-94AE-4E67-BFC5-CDE653906A1B}"/>
              </a:ext>
            </a:extLst>
          </p:cNvPr>
          <p:cNvCxnSpPr>
            <a:cxnSpLocks/>
          </p:cNvCxnSpPr>
          <p:nvPr/>
        </p:nvCxnSpPr>
        <p:spPr>
          <a:xfrm flipH="1">
            <a:off x="9027645" y="2512220"/>
            <a:ext cx="976095" cy="16192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1609204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3E636A-94D3-49FD-979B-B2E3F629EFFF}"/>
              </a:ext>
            </a:extLst>
          </p:cNvPr>
          <p:cNvSpPr>
            <a:spLocks noGrp="1"/>
          </p:cNvSpPr>
          <p:nvPr>
            <p:ph type="title"/>
          </p:nvPr>
        </p:nvSpPr>
        <p:spPr>
          <a:xfrm>
            <a:off x="485775" y="-16265"/>
            <a:ext cx="10515600" cy="1325563"/>
          </a:xfrm>
        </p:spPr>
        <p:txBody>
          <a:bodyPr/>
          <a:lstStyle/>
          <a:p>
            <a:r>
              <a:rPr lang="en-US" dirty="0"/>
              <a:t> </a:t>
            </a:r>
            <a:r>
              <a:rPr lang="en-US" i="1" dirty="0" err="1"/>
              <a:t>McWane</a:t>
            </a:r>
            <a:r>
              <a:rPr lang="en-US" dirty="0"/>
              <a:t> – Claimed Efficiency Justifications </a:t>
            </a:r>
            <a:r>
              <a:rPr lang="en-US" sz="2000" i="1" dirty="0">
                <a:solidFill>
                  <a:srgbClr val="00B0F0"/>
                </a:solidFill>
              </a:rPr>
              <a:t>(pp. 1055-56)</a:t>
            </a:r>
            <a:endParaRPr lang="en-US" i="1" dirty="0">
              <a:solidFill>
                <a:srgbClr val="00B0F0"/>
              </a:solidFill>
            </a:endParaRPr>
          </a:p>
        </p:txBody>
      </p:sp>
      <p:sp>
        <p:nvSpPr>
          <p:cNvPr id="3" name="Content Placeholder 2">
            <a:extLst>
              <a:ext uri="{FF2B5EF4-FFF2-40B4-BE49-F238E27FC236}">
                <a16:creationId xmlns:a16="http://schemas.microsoft.com/office/drawing/2014/main" id="{0A412044-3DFA-42F7-B29E-D8D556AAA33D}"/>
              </a:ext>
            </a:extLst>
          </p:cNvPr>
          <p:cNvSpPr>
            <a:spLocks noGrp="1"/>
          </p:cNvSpPr>
          <p:nvPr>
            <p:ph idx="1"/>
          </p:nvPr>
        </p:nvSpPr>
        <p:spPr>
          <a:xfrm>
            <a:off x="485775" y="982198"/>
            <a:ext cx="8543925" cy="6065874"/>
          </a:xfrm>
        </p:spPr>
        <p:txBody>
          <a:bodyPr>
            <a:normAutofit lnSpcReduction="10000"/>
          </a:bodyPr>
          <a:lstStyle/>
          <a:p>
            <a:pPr marL="0" indent="0">
              <a:lnSpc>
                <a:spcPct val="110000"/>
              </a:lnSpc>
              <a:buNone/>
            </a:pPr>
            <a:r>
              <a:rPr lang="en-US" sz="1800" dirty="0"/>
              <a:t>“McWane offers two [justifications]; neither is persuasive. </a:t>
            </a:r>
            <a:br>
              <a:rPr lang="en-US" sz="1800" dirty="0"/>
            </a:br>
            <a:br>
              <a:rPr lang="en-US" sz="1800" dirty="0"/>
            </a:br>
            <a:r>
              <a:rPr lang="en-US" sz="1800" dirty="0"/>
              <a:t>“First, McWane says that the Full Support Program was necessary to retain enough sales to keep its domestic foundry afloat. The Commission rightly rejected this argument; as other courts have recognized, such a goal is “not an unlawful end, but neither is it a procompetitive justification.” </a:t>
            </a:r>
            <a:r>
              <a:rPr lang="en-US" sz="1800" dirty="0">
                <a:solidFill>
                  <a:srgbClr val="C00000"/>
                </a:solidFill>
              </a:rPr>
              <a:t>And as the Commission noted, the steps </a:t>
            </a:r>
            <a:r>
              <a:rPr lang="en-US" sz="1800" dirty="0" err="1">
                <a:solidFill>
                  <a:srgbClr val="C00000"/>
                </a:solidFill>
              </a:rPr>
              <a:t>McWane</a:t>
            </a:r>
            <a:r>
              <a:rPr lang="en-US" sz="1800" dirty="0">
                <a:solidFill>
                  <a:srgbClr val="C00000"/>
                </a:solidFill>
              </a:rPr>
              <a:t> took to preserve its sales volume “were not the type of steps, such as a price reduction, that typically promote consumer welfare by increasing overall market output.” </a:t>
            </a:r>
            <a:r>
              <a:rPr lang="en-US" sz="1800" dirty="0" err="1">
                <a:solidFill>
                  <a:srgbClr val="C00000"/>
                </a:solidFill>
              </a:rPr>
              <a:t>McWane’s</a:t>
            </a:r>
            <a:r>
              <a:rPr lang="en-US" sz="1800" dirty="0">
                <a:solidFill>
                  <a:srgbClr val="C00000"/>
                </a:solidFill>
              </a:rPr>
              <a:t> sales “did not result from lower prices, improved service or quality, or other consumer benefits,” but rather from reducing the output of its only rival.</a:t>
            </a:r>
            <a:r>
              <a:rPr lang="en-US" sz="1800" dirty="0"/>
              <a:t> </a:t>
            </a:r>
          </a:p>
          <a:p>
            <a:pPr marL="0" indent="0">
              <a:lnSpc>
                <a:spcPct val="110000"/>
              </a:lnSpc>
              <a:buNone/>
            </a:pPr>
            <a:br>
              <a:rPr lang="en-US" sz="1800" dirty="0"/>
            </a:br>
            <a:r>
              <a:rPr lang="en-US" sz="1800" dirty="0"/>
              <a:t>“Second, McWane offers the more sophisticated argument that the Full Support Program was needed to keep Star from “ ‘</a:t>
            </a:r>
            <a:r>
              <a:rPr lang="en-US" sz="1800" dirty="0" err="1"/>
              <a:t>cherrypick</a:t>
            </a:r>
            <a:r>
              <a:rPr lang="en-US" sz="1800" dirty="0"/>
              <a:t>[</a:t>
            </a:r>
            <a:r>
              <a:rPr lang="en-US" sz="1800" dirty="0" err="1"/>
              <a:t>ing</a:t>
            </a:r>
            <a:r>
              <a:rPr lang="en-US" sz="1800" dirty="0"/>
              <a:t>]’ the core of [the] domestic fittings business by making only the top few dozen fittings that account for roughly 80% of all fittings sold,” while leaving McWane alone to sell the remaining 20%. … </a:t>
            </a:r>
            <a:r>
              <a:rPr lang="en-US" sz="1800" dirty="0">
                <a:solidFill>
                  <a:srgbClr val="C00000"/>
                </a:solidFill>
              </a:rPr>
              <a:t>As the Commission noted, a full-line supplier like </a:t>
            </a:r>
            <a:r>
              <a:rPr lang="en-US" sz="1800" dirty="0" err="1">
                <a:solidFill>
                  <a:srgbClr val="C00000"/>
                </a:solidFill>
              </a:rPr>
              <a:t>McWane</a:t>
            </a:r>
            <a:r>
              <a:rPr lang="en-US" sz="1800" dirty="0">
                <a:solidFill>
                  <a:srgbClr val="C00000"/>
                </a:solidFill>
              </a:rPr>
              <a:t> could instead compete “by lowering its price for [the more common] products and increasing its price for the less common products.” Again, </a:t>
            </a:r>
            <a:r>
              <a:rPr lang="en-US" sz="1800" dirty="0" err="1">
                <a:solidFill>
                  <a:srgbClr val="C00000"/>
                </a:solidFill>
              </a:rPr>
              <a:t>McWane</a:t>
            </a:r>
            <a:r>
              <a:rPr lang="en-US" sz="1800" dirty="0">
                <a:solidFill>
                  <a:srgbClr val="C00000"/>
                </a:solidFill>
              </a:rPr>
              <a:t> has not explained why such a strategy would not work, how the collapse of the full line of products would harm consumers, or why full-line forcing was instead necessary. </a:t>
            </a:r>
            <a:r>
              <a:rPr lang="en-US" sz="1800" dirty="0"/>
              <a:t>Thus, this argument is also unpersuasive.</a:t>
            </a:r>
          </a:p>
          <a:p>
            <a:pPr marL="0" indent="0">
              <a:lnSpc>
                <a:spcPct val="110000"/>
              </a:lnSpc>
              <a:buNone/>
            </a:pPr>
            <a:endParaRPr lang="en-US" sz="1800" dirty="0"/>
          </a:p>
        </p:txBody>
      </p:sp>
      <p:sp>
        <p:nvSpPr>
          <p:cNvPr id="4" name="Slide Number Placeholder 3">
            <a:extLst>
              <a:ext uri="{FF2B5EF4-FFF2-40B4-BE49-F238E27FC236}">
                <a16:creationId xmlns:a16="http://schemas.microsoft.com/office/drawing/2014/main" id="{9FC07823-E0E4-4A33-85F0-419ADF7B535E}"/>
              </a:ext>
            </a:extLst>
          </p:cNvPr>
          <p:cNvSpPr>
            <a:spLocks noGrp="1"/>
          </p:cNvSpPr>
          <p:nvPr>
            <p:ph type="sldNum" sz="quarter" idx="12"/>
          </p:nvPr>
        </p:nvSpPr>
        <p:spPr/>
        <p:txBody>
          <a:bodyPr/>
          <a:lstStyle/>
          <a:p>
            <a:fld id="{49FE9C18-5816-4CEF-8AC4-B1A754444B7F}" type="slidenum">
              <a:rPr lang="en-US" smtClean="0"/>
              <a:t>45</a:t>
            </a:fld>
            <a:endParaRPr lang="en-US"/>
          </a:p>
        </p:txBody>
      </p:sp>
      <p:sp>
        <p:nvSpPr>
          <p:cNvPr id="5" name="TextBox 4">
            <a:extLst>
              <a:ext uri="{FF2B5EF4-FFF2-40B4-BE49-F238E27FC236}">
                <a16:creationId xmlns:a16="http://schemas.microsoft.com/office/drawing/2014/main" id="{77DED897-7ED8-4260-8E56-2B3114062D9F}"/>
              </a:ext>
            </a:extLst>
          </p:cNvPr>
          <p:cNvSpPr txBox="1"/>
          <p:nvPr/>
        </p:nvSpPr>
        <p:spPr>
          <a:xfrm>
            <a:off x="9826317" y="4861659"/>
            <a:ext cx="1803432" cy="1323439"/>
          </a:xfrm>
          <a:prstGeom prst="rect">
            <a:avLst/>
          </a:prstGeom>
          <a:noFill/>
          <a:ln w="38100">
            <a:solidFill>
              <a:srgbClr val="0070C0"/>
            </a:solidFill>
          </a:ln>
        </p:spPr>
        <p:txBody>
          <a:bodyPr wrap="square" rtlCol="0">
            <a:spAutoFit/>
          </a:bodyPr>
          <a:lstStyle/>
          <a:p>
            <a:r>
              <a:rPr lang="en-US" sz="2000" b="1" i="1" dirty="0">
                <a:solidFill>
                  <a:srgbClr val="0070C0"/>
                </a:solidFill>
                <a:latin typeface="Times New Roman" panose="02020603050405020304" pitchFamily="18" charset="0"/>
                <a:cs typeface="Times New Roman" panose="02020603050405020304" pitchFamily="18" charset="0"/>
              </a:rPr>
              <a:t>Claim: Tying is permissible to avoid “ruinous competition”??</a:t>
            </a:r>
          </a:p>
        </p:txBody>
      </p:sp>
      <p:cxnSp>
        <p:nvCxnSpPr>
          <p:cNvPr id="6" name="Straight Arrow Connector 5">
            <a:extLst>
              <a:ext uri="{FF2B5EF4-FFF2-40B4-BE49-F238E27FC236}">
                <a16:creationId xmlns:a16="http://schemas.microsoft.com/office/drawing/2014/main" id="{7E529E4A-1A41-4EEC-B0BC-93FF5BBD2B43}"/>
              </a:ext>
            </a:extLst>
          </p:cNvPr>
          <p:cNvCxnSpPr>
            <a:cxnSpLocks/>
          </p:cNvCxnSpPr>
          <p:nvPr/>
        </p:nvCxnSpPr>
        <p:spPr>
          <a:xfrm flipH="1" flipV="1">
            <a:off x="8884213" y="5475355"/>
            <a:ext cx="755958" cy="40044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2AD3697E-9112-42D0-8BE4-D2A5DB90D348}"/>
              </a:ext>
            </a:extLst>
          </p:cNvPr>
          <p:cNvSpPr txBox="1"/>
          <p:nvPr/>
        </p:nvSpPr>
        <p:spPr>
          <a:xfrm>
            <a:off x="9494683" y="1480550"/>
            <a:ext cx="2506817" cy="1938992"/>
          </a:xfrm>
          <a:prstGeom prst="rect">
            <a:avLst/>
          </a:prstGeom>
          <a:noFill/>
          <a:ln w="38100">
            <a:solidFill>
              <a:srgbClr val="0070C0"/>
            </a:solidFill>
          </a:ln>
        </p:spPr>
        <p:txBody>
          <a:bodyPr wrap="square" rtlCol="0">
            <a:spAutoFit/>
          </a:bodyPr>
          <a:lstStyle/>
          <a:p>
            <a:r>
              <a:rPr lang="en-US" sz="2000" b="1" i="1" dirty="0" err="1">
                <a:solidFill>
                  <a:srgbClr val="0070C0"/>
                </a:solidFill>
                <a:latin typeface="Times New Roman" panose="02020603050405020304" pitchFamily="18" charset="0"/>
                <a:cs typeface="Times New Roman" panose="02020603050405020304" pitchFamily="18" charset="0"/>
              </a:rPr>
              <a:t>McWane</a:t>
            </a:r>
            <a:r>
              <a:rPr lang="en-US" sz="2000" b="1" i="1" dirty="0">
                <a:solidFill>
                  <a:srgbClr val="0070C0"/>
                </a:solidFill>
                <a:latin typeface="Times New Roman" panose="02020603050405020304" pitchFamily="18" charset="0"/>
                <a:cs typeface="Times New Roman" panose="02020603050405020304" pitchFamily="18" charset="0"/>
              </a:rPr>
              <a:t> does not explain why it could not engage in </a:t>
            </a:r>
            <a:br>
              <a:rPr lang="en-US" sz="2000" b="1" i="1" dirty="0">
                <a:solidFill>
                  <a:srgbClr val="0070C0"/>
                </a:solidFill>
                <a:latin typeface="Times New Roman" panose="02020603050405020304" pitchFamily="18" charset="0"/>
                <a:cs typeface="Times New Roman" panose="02020603050405020304" pitchFamily="18" charset="0"/>
              </a:rPr>
            </a:br>
            <a:r>
              <a:rPr lang="en-US" sz="2000" b="1" i="1" dirty="0">
                <a:solidFill>
                  <a:srgbClr val="0070C0"/>
                </a:solidFill>
                <a:latin typeface="Times New Roman" panose="02020603050405020304" pitchFamily="18" charset="0"/>
                <a:cs typeface="Times New Roman" panose="02020603050405020304" pitchFamily="18" charset="0"/>
              </a:rPr>
              <a:t>price competition. </a:t>
            </a:r>
            <a:br>
              <a:rPr lang="en-US" sz="2000" b="1" i="1" dirty="0">
                <a:solidFill>
                  <a:srgbClr val="0070C0"/>
                </a:solidFill>
                <a:latin typeface="Times New Roman" panose="02020603050405020304" pitchFamily="18" charset="0"/>
                <a:cs typeface="Times New Roman" panose="02020603050405020304" pitchFamily="18" charset="0"/>
              </a:rPr>
            </a:br>
            <a:r>
              <a:rPr lang="en-US" sz="2000" b="1" i="1" dirty="0">
                <a:solidFill>
                  <a:srgbClr val="0070C0"/>
                </a:solidFill>
                <a:latin typeface="Times New Roman" panose="02020603050405020304" pitchFamily="18" charset="0"/>
                <a:cs typeface="Times New Roman" panose="02020603050405020304" pitchFamily="18" charset="0"/>
              </a:rPr>
              <a:t>Ruinous competition” argument??</a:t>
            </a:r>
          </a:p>
        </p:txBody>
      </p:sp>
      <p:cxnSp>
        <p:nvCxnSpPr>
          <p:cNvPr id="11" name="Straight Arrow Connector 10">
            <a:extLst>
              <a:ext uri="{FF2B5EF4-FFF2-40B4-BE49-F238E27FC236}">
                <a16:creationId xmlns:a16="http://schemas.microsoft.com/office/drawing/2014/main" id="{E39C473A-632D-4DFF-A1A0-0BAE389A2F74}"/>
              </a:ext>
            </a:extLst>
          </p:cNvPr>
          <p:cNvCxnSpPr>
            <a:cxnSpLocks/>
          </p:cNvCxnSpPr>
          <p:nvPr/>
        </p:nvCxnSpPr>
        <p:spPr>
          <a:xfrm flipH="1">
            <a:off x="8884213" y="2848820"/>
            <a:ext cx="610471" cy="450561"/>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4419270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CCEE6F-176A-46C2-AD48-490FA8C5C793}"/>
              </a:ext>
            </a:extLst>
          </p:cNvPr>
          <p:cNvSpPr>
            <a:spLocks noGrp="1"/>
          </p:cNvSpPr>
          <p:nvPr>
            <p:ph type="title"/>
          </p:nvPr>
        </p:nvSpPr>
        <p:spPr/>
        <p:txBody>
          <a:bodyPr>
            <a:normAutofit/>
          </a:bodyPr>
          <a:lstStyle/>
          <a:p>
            <a:r>
              <a:rPr lang="en-US" sz="3200" i="1" dirty="0" err="1"/>
              <a:t>McWane</a:t>
            </a:r>
            <a:r>
              <a:rPr lang="en-US" sz="3200" dirty="0"/>
              <a:t> – </a:t>
            </a:r>
            <a:r>
              <a:rPr lang="en-US" dirty="0"/>
              <a:t>Rejected Dissenting </a:t>
            </a:r>
            <a:r>
              <a:rPr lang="en-US" sz="3200" dirty="0"/>
              <a:t>FTC Commissioner’s</a:t>
            </a:r>
            <a:br>
              <a:rPr lang="en-US" sz="3200" dirty="0"/>
            </a:br>
            <a:r>
              <a:rPr lang="en-US" sz="3200" dirty="0"/>
              <a:t>Proposed Approach</a:t>
            </a:r>
          </a:p>
        </p:txBody>
      </p:sp>
      <p:sp>
        <p:nvSpPr>
          <p:cNvPr id="3" name="Content Placeholder 2">
            <a:extLst>
              <a:ext uri="{FF2B5EF4-FFF2-40B4-BE49-F238E27FC236}">
                <a16:creationId xmlns:a16="http://schemas.microsoft.com/office/drawing/2014/main" id="{CD703857-056D-4C99-BE4C-BB1349CD92B7}"/>
              </a:ext>
            </a:extLst>
          </p:cNvPr>
          <p:cNvSpPr>
            <a:spLocks noGrp="1"/>
          </p:cNvSpPr>
          <p:nvPr>
            <p:ph idx="1"/>
          </p:nvPr>
        </p:nvSpPr>
        <p:spPr>
          <a:xfrm>
            <a:off x="529119" y="1777409"/>
            <a:ext cx="7772400" cy="4822825"/>
          </a:xfrm>
        </p:spPr>
        <p:txBody>
          <a:bodyPr>
            <a:normAutofit/>
          </a:bodyPr>
          <a:lstStyle/>
          <a:p>
            <a:r>
              <a:rPr lang="en-US" sz="2200" dirty="0">
                <a:latin typeface="Times New Roman" pitchFamily="18" charset="0"/>
                <a:cs typeface="Times New Roman" pitchFamily="18" charset="0"/>
              </a:rPr>
              <a:t>FTC Comm. Wright’s dissenting proposal</a:t>
            </a:r>
          </a:p>
          <a:p>
            <a:pPr lvl="1"/>
            <a:r>
              <a:rPr lang="en-US" sz="2200" b="1" dirty="0">
                <a:latin typeface="Times New Roman" pitchFamily="18" charset="0"/>
                <a:cs typeface="Times New Roman" pitchFamily="18" charset="0"/>
              </a:rPr>
              <a:t>Exclusive dealing deserves </a:t>
            </a:r>
            <a:r>
              <a:rPr lang="en-US" sz="2200" b="1" i="1" dirty="0">
                <a:solidFill>
                  <a:srgbClr val="C00000"/>
                </a:solidFill>
                <a:latin typeface="Times New Roman" pitchFamily="18" charset="0"/>
                <a:cs typeface="Times New Roman" pitchFamily="18" charset="0"/>
              </a:rPr>
              <a:t>procompetitive presumption </a:t>
            </a:r>
          </a:p>
          <a:p>
            <a:pPr lvl="1"/>
            <a:r>
              <a:rPr lang="en-US" sz="2200" b="1" dirty="0">
                <a:latin typeface="Times New Roman" pitchFamily="18" charset="0"/>
                <a:cs typeface="Times New Roman" pitchFamily="18" charset="0"/>
              </a:rPr>
              <a:t>Plaintiff  must provide </a:t>
            </a:r>
            <a:r>
              <a:rPr lang="en-US" sz="2200" b="1" dirty="0">
                <a:solidFill>
                  <a:srgbClr val="C00000"/>
                </a:solidFill>
                <a:latin typeface="Times New Roman" pitchFamily="18" charset="0"/>
                <a:cs typeface="Times New Roman" pitchFamily="18" charset="0"/>
              </a:rPr>
              <a:t>“clear evidence” </a:t>
            </a:r>
            <a:r>
              <a:rPr lang="en-US" sz="2200" b="1" dirty="0">
                <a:latin typeface="Times New Roman" pitchFamily="18" charset="0"/>
                <a:cs typeface="Times New Roman" pitchFamily="18" charset="0"/>
              </a:rPr>
              <a:t>of </a:t>
            </a:r>
            <a:r>
              <a:rPr lang="en-US" sz="2200" b="1" dirty="0">
                <a:solidFill>
                  <a:srgbClr val="C00000"/>
                </a:solidFill>
                <a:latin typeface="Times New Roman" pitchFamily="18" charset="0"/>
                <a:cs typeface="Times New Roman" pitchFamily="18" charset="0"/>
              </a:rPr>
              <a:t>“actual harm” </a:t>
            </a:r>
            <a:r>
              <a:rPr lang="en-US" sz="2200" b="1" dirty="0">
                <a:latin typeface="Times New Roman" pitchFamily="18" charset="0"/>
                <a:cs typeface="Times New Roman" pitchFamily="18" charset="0"/>
              </a:rPr>
              <a:t>to overcome the procompetitive presumption and </a:t>
            </a:r>
            <a:r>
              <a:rPr lang="en-US" sz="2200" b="1" dirty="0">
                <a:solidFill>
                  <a:srgbClr val="C00000"/>
                </a:solidFill>
                <a:latin typeface="Times New Roman" pitchFamily="18" charset="0"/>
                <a:cs typeface="Times New Roman" pitchFamily="18" charset="0"/>
              </a:rPr>
              <a:t>shift burden</a:t>
            </a:r>
            <a:endParaRPr lang="en-US" sz="2200" b="1" dirty="0">
              <a:latin typeface="Times New Roman" pitchFamily="18" charset="0"/>
              <a:cs typeface="Times New Roman" pitchFamily="18" charset="0"/>
            </a:endParaRPr>
          </a:p>
          <a:p>
            <a:pPr lvl="1"/>
            <a:r>
              <a:rPr lang="en-US" sz="2200" dirty="0">
                <a:latin typeface="Times New Roman" pitchFamily="18" charset="0"/>
                <a:cs typeface="Times New Roman" pitchFamily="18" charset="0"/>
              </a:rPr>
              <a:t>This should be </a:t>
            </a:r>
            <a:r>
              <a:rPr lang="en-US" sz="2200" dirty="0">
                <a:solidFill>
                  <a:srgbClr val="C00000"/>
                </a:solidFill>
                <a:latin typeface="Times New Roman" pitchFamily="18" charset="0"/>
                <a:cs typeface="Times New Roman" pitchFamily="18" charset="0"/>
              </a:rPr>
              <a:t>“direct evidence” of price or output effects </a:t>
            </a:r>
            <a:r>
              <a:rPr lang="en-US" sz="2200" dirty="0">
                <a:latin typeface="Times New Roman" pitchFamily="18" charset="0"/>
                <a:cs typeface="Times New Roman" pitchFamily="18" charset="0"/>
              </a:rPr>
              <a:t>to satisfy this standard. But </a:t>
            </a:r>
            <a:r>
              <a:rPr lang="en-US" sz="2200" i="1" dirty="0">
                <a:solidFill>
                  <a:srgbClr val="C00000"/>
                </a:solidFill>
                <a:latin typeface="Times New Roman" pitchFamily="18" charset="0"/>
                <a:cs typeface="Times New Roman" pitchFamily="18" charset="0"/>
              </a:rPr>
              <a:t>lack of price decreases and</a:t>
            </a:r>
            <a:r>
              <a:rPr lang="en-US" sz="2200" dirty="0">
                <a:latin typeface="Times New Roman" pitchFamily="18" charset="0"/>
                <a:cs typeface="Times New Roman" pitchFamily="18" charset="0"/>
              </a:rPr>
              <a:t> </a:t>
            </a:r>
            <a:r>
              <a:rPr lang="en-US" sz="2200" i="1" dirty="0">
                <a:solidFill>
                  <a:srgbClr val="C00000"/>
                </a:solidFill>
                <a:latin typeface="Times New Roman" pitchFamily="18" charset="0"/>
                <a:cs typeface="Times New Roman" pitchFamily="18" charset="0"/>
              </a:rPr>
              <a:t>lower growth of Star </a:t>
            </a:r>
            <a:r>
              <a:rPr lang="en-US" sz="2200" dirty="0">
                <a:solidFill>
                  <a:srgbClr val="C00000"/>
                </a:solidFill>
                <a:latin typeface="Times New Roman" pitchFamily="18" charset="0"/>
                <a:cs typeface="Times New Roman" pitchFamily="18" charset="0"/>
              </a:rPr>
              <a:t>not sufficient evidence </a:t>
            </a:r>
          </a:p>
          <a:p>
            <a:pPr lvl="1"/>
            <a:r>
              <a:rPr lang="en-US" sz="2200" dirty="0">
                <a:latin typeface="Times New Roman" pitchFamily="18" charset="0"/>
                <a:cs typeface="Times New Roman" pitchFamily="18" charset="0"/>
              </a:rPr>
              <a:t>Absent production of clear evidence of harm, no need reach the issue of </a:t>
            </a:r>
            <a:r>
              <a:rPr lang="en-US" sz="2200" dirty="0">
                <a:solidFill>
                  <a:srgbClr val="C00000"/>
                </a:solidFill>
                <a:latin typeface="Times New Roman" pitchFamily="18" charset="0"/>
                <a:cs typeface="Times New Roman" pitchFamily="18" charset="0"/>
              </a:rPr>
              <a:t>justifications </a:t>
            </a:r>
            <a:r>
              <a:rPr lang="en-US" sz="2200" dirty="0">
                <a:latin typeface="Times New Roman" pitchFamily="18" charset="0"/>
                <a:cs typeface="Times New Roman" pitchFamily="18" charset="0"/>
              </a:rPr>
              <a:t>and evaluate whether claims were cognizable or pretextual -- despite the existence of extensive record evidence and obvious deficiencies in the evidence</a:t>
            </a:r>
          </a:p>
          <a:p>
            <a:endParaRPr lang="en-US" sz="2200" dirty="0">
              <a:latin typeface="Times New Roman" pitchFamily="18" charset="0"/>
              <a:cs typeface="Times New Roman" pitchFamily="18" charset="0"/>
            </a:endParaRPr>
          </a:p>
          <a:p>
            <a:endParaRPr lang="en-US" sz="2200" dirty="0"/>
          </a:p>
        </p:txBody>
      </p:sp>
      <p:sp>
        <p:nvSpPr>
          <p:cNvPr id="4" name="Slide Number Placeholder 3">
            <a:extLst>
              <a:ext uri="{FF2B5EF4-FFF2-40B4-BE49-F238E27FC236}">
                <a16:creationId xmlns:a16="http://schemas.microsoft.com/office/drawing/2014/main" id="{C71C5371-F58E-4B8F-B4AA-0A9C1AF0CA69}"/>
              </a:ext>
            </a:extLst>
          </p:cNvPr>
          <p:cNvSpPr>
            <a:spLocks noGrp="1"/>
          </p:cNvSpPr>
          <p:nvPr>
            <p:ph type="sldNum" sz="quarter" idx="12"/>
          </p:nvPr>
        </p:nvSpPr>
        <p:spPr/>
        <p:txBody>
          <a:bodyPr/>
          <a:lstStyle/>
          <a:p>
            <a:fld id="{AED887C7-F0E8-4606-A69D-D8C14AD94506}" type="slidenum">
              <a:rPr lang="en-US" smtClean="0"/>
              <a:t>46</a:t>
            </a:fld>
            <a:endParaRPr lang="en-US"/>
          </a:p>
        </p:txBody>
      </p:sp>
      <p:sp>
        <p:nvSpPr>
          <p:cNvPr id="5" name="TextBox 4">
            <a:extLst>
              <a:ext uri="{FF2B5EF4-FFF2-40B4-BE49-F238E27FC236}">
                <a16:creationId xmlns:a16="http://schemas.microsoft.com/office/drawing/2014/main" id="{BB39AE35-6B8D-4EAA-838D-5DCE382BB97C}"/>
              </a:ext>
            </a:extLst>
          </p:cNvPr>
          <p:cNvSpPr txBox="1"/>
          <p:nvPr/>
        </p:nvSpPr>
        <p:spPr>
          <a:xfrm>
            <a:off x="9627978" y="3984367"/>
            <a:ext cx="2238567" cy="2554545"/>
          </a:xfrm>
          <a:prstGeom prst="rect">
            <a:avLst/>
          </a:prstGeom>
          <a:solidFill>
            <a:srgbClr val="FFFF00"/>
          </a:solidFill>
          <a:ln w="38100">
            <a:solidFill>
              <a:srgbClr val="0070C0"/>
            </a:solidFill>
          </a:ln>
        </p:spPr>
        <p:txBody>
          <a:bodyPr wrap="square" rtlCol="0">
            <a:spAutoFit/>
          </a:bodyPr>
          <a:lstStyle/>
          <a:p>
            <a:r>
              <a:rPr lang="en-US" sz="2000" b="1" i="1" dirty="0">
                <a:solidFill>
                  <a:srgbClr val="0070C0"/>
                </a:solidFill>
                <a:latin typeface="Times New Roman" panose="02020603050405020304" pitchFamily="18" charset="0"/>
                <a:cs typeface="Times New Roman" panose="02020603050405020304" pitchFamily="18" charset="0"/>
              </a:rPr>
              <a:t>He proposed a high standard in Step 1, </a:t>
            </a:r>
            <a:r>
              <a:rPr lang="en-US" sz="2000" b="1" i="1" u="sng" dirty="0">
                <a:solidFill>
                  <a:srgbClr val="0070C0"/>
                </a:solidFill>
                <a:latin typeface="Times New Roman" panose="02020603050405020304" pitchFamily="18" charset="0"/>
                <a:cs typeface="Times New Roman" panose="02020603050405020304" pitchFamily="18" charset="0"/>
              </a:rPr>
              <a:t>Yet</a:t>
            </a:r>
            <a:r>
              <a:rPr lang="en-US" sz="2000" b="1" i="1" dirty="0">
                <a:solidFill>
                  <a:srgbClr val="0070C0"/>
                </a:solidFill>
                <a:latin typeface="Times New Roman" panose="02020603050405020304" pitchFamily="18" charset="0"/>
                <a:cs typeface="Times New Roman" panose="02020603050405020304" pitchFamily="18" charset="0"/>
              </a:rPr>
              <a:t> he did not pay real attention to see if there are non-pretextual efficiency claims until Step 2.</a:t>
            </a:r>
          </a:p>
        </p:txBody>
      </p:sp>
      <p:cxnSp>
        <p:nvCxnSpPr>
          <p:cNvPr id="6" name="Straight Arrow Connector 5">
            <a:extLst>
              <a:ext uri="{FF2B5EF4-FFF2-40B4-BE49-F238E27FC236}">
                <a16:creationId xmlns:a16="http://schemas.microsoft.com/office/drawing/2014/main" id="{7DAF9DF5-BBFB-4147-A000-B95B2B4A5590}"/>
              </a:ext>
            </a:extLst>
          </p:cNvPr>
          <p:cNvCxnSpPr>
            <a:cxnSpLocks/>
          </p:cNvCxnSpPr>
          <p:nvPr/>
        </p:nvCxnSpPr>
        <p:spPr>
          <a:xfrm flipH="1">
            <a:off x="8301519" y="4910172"/>
            <a:ext cx="1149019" cy="31151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2C588E96-988B-4626-B634-E60226A6951A}"/>
              </a:ext>
            </a:extLst>
          </p:cNvPr>
          <p:cNvSpPr txBox="1"/>
          <p:nvPr/>
        </p:nvSpPr>
        <p:spPr>
          <a:xfrm>
            <a:off x="9123344" y="1777409"/>
            <a:ext cx="2866597" cy="1631216"/>
          </a:xfrm>
          <a:prstGeom prst="rect">
            <a:avLst/>
          </a:prstGeom>
          <a:noFill/>
          <a:ln w="38100">
            <a:solidFill>
              <a:srgbClr val="0070C0"/>
            </a:solidFill>
          </a:ln>
        </p:spPr>
        <p:txBody>
          <a:bodyPr wrap="square">
            <a:spAutoFit/>
          </a:bodyPr>
          <a:lstStyle/>
          <a:p>
            <a:r>
              <a:rPr lang="en-US" sz="2000" b="1" i="1" dirty="0">
                <a:solidFill>
                  <a:srgbClr val="0070C0"/>
                </a:solidFill>
                <a:latin typeface="Times New Roman" panose="02020603050405020304" pitchFamily="18" charset="0"/>
                <a:cs typeface="Times New Roman" panose="02020603050405020304" pitchFamily="18" charset="0"/>
              </a:rPr>
              <a:t>Wright also erroneously claimed that </a:t>
            </a:r>
            <a:r>
              <a:rPr lang="en-US" sz="2000" b="1" i="1" dirty="0" err="1">
                <a:solidFill>
                  <a:srgbClr val="0070C0"/>
                </a:solidFill>
                <a:latin typeface="Times New Roman" panose="02020603050405020304" pitchFamily="18" charset="0"/>
                <a:cs typeface="Times New Roman" panose="02020603050405020304" pitchFamily="18" charset="0"/>
              </a:rPr>
              <a:t>RRC</a:t>
            </a:r>
            <a:r>
              <a:rPr lang="en-US" sz="2000" b="1" i="1" dirty="0">
                <a:solidFill>
                  <a:srgbClr val="0070C0"/>
                </a:solidFill>
                <a:latin typeface="Times New Roman" panose="02020603050405020304" pitchFamily="18" charset="0"/>
                <a:cs typeface="Times New Roman" panose="02020603050405020304" pitchFamily="18" charset="0"/>
              </a:rPr>
              <a:t> standard requires a showing that entrant fall below </a:t>
            </a:r>
            <a:r>
              <a:rPr lang="en-US" sz="2000" b="1" i="1" dirty="0" err="1">
                <a:solidFill>
                  <a:srgbClr val="0070C0"/>
                </a:solidFill>
                <a:latin typeface="Times New Roman" panose="02020603050405020304" pitchFamily="18" charset="0"/>
                <a:cs typeface="Times New Roman" panose="02020603050405020304" pitchFamily="18" charset="0"/>
              </a:rPr>
              <a:t>MES</a:t>
            </a:r>
            <a:endParaRPr lang="en-US" sz="2000" dirty="0"/>
          </a:p>
        </p:txBody>
      </p:sp>
    </p:spTree>
    <p:extLst>
      <p:ext uri="{BB962C8B-B14F-4D97-AF65-F5344CB8AC3E}">
        <p14:creationId xmlns:p14="http://schemas.microsoft.com/office/powerpoint/2010/main" val="197773178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br>
              <a:rPr lang="en-US" sz="3600" dirty="0">
                <a:latin typeface="Times New Roman" panose="02020603050405020304" pitchFamily="18" charset="0"/>
                <a:cs typeface="Times New Roman" panose="02020603050405020304" pitchFamily="18" charset="0"/>
              </a:rPr>
            </a:br>
            <a:r>
              <a:rPr lang="en-US" sz="3600" dirty="0">
                <a:latin typeface="Times New Roman" panose="02020603050405020304" pitchFamily="18" charset="0"/>
                <a:cs typeface="Times New Roman" panose="02020603050405020304" pitchFamily="18" charset="0"/>
              </a:rPr>
              <a:t>U.S. v. Dentsply (3d Cir. 2005)</a:t>
            </a:r>
          </a:p>
        </p:txBody>
      </p:sp>
      <p:sp>
        <p:nvSpPr>
          <p:cNvPr id="3" name="Subtitle 2"/>
          <p:cNvSpPr>
            <a:spLocks noGrp="1"/>
          </p:cNvSpPr>
          <p:nvPr>
            <p:ph type="subTitle" idx="1"/>
          </p:nvPr>
        </p:nvSpPr>
        <p:spPr/>
        <p:txBody>
          <a:bodyPr/>
          <a:lstStyle/>
          <a:p>
            <a:r>
              <a:rPr lang="en-US" dirty="0"/>
              <a:t> </a:t>
            </a:r>
          </a:p>
        </p:txBody>
      </p:sp>
    </p:spTree>
    <p:extLst>
      <p:ext uri="{BB962C8B-B14F-4D97-AF65-F5344CB8AC3E}">
        <p14:creationId xmlns:p14="http://schemas.microsoft.com/office/powerpoint/2010/main" val="373034886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normAutofit/>
          </a:bodyPr>
          <a:lstStyle/>
          <a:p>
            <a:r>
              <a:rPr lang="en-US" i="1" dirty="0">
                <a:latin typeface="Times New Roman" pitchFamily="18" charset="0"/>
                <a:cs typeface="Times New Roman" pitchFamily="18" charset="0"/>
              </a:rPr>
              <a:t>Dentsply </a:t>
            </a:r>
            <a:r>
              <a:rPr lang="en-US" dirty="0">
                <a:latin typeface="Times New Roman" pitchFamily="18" charset="0"/>
                <a:cs typeface="Times New Roman" pitchFamily="18" charset="0"/>
              </a:rPr>
              <a:t>(3d Cir. 2005) </a:t>
            </a:r>
          </a:p>
        </p:txBody>
      </p:sp>
      <p:sp>
        <p:nvSpPr>
          <p:cNvPr id="11267" name="Content Placeholder 2"/>
          <p:cNvSpPr>
            <a:spLocks noGrp="1"/>
          </p:cNvSpPr>
          <p:nvPr>
            <p:ph sz="half" idx="1"/>
          </p:nvPr>
        </p:nvSpPr>
        <p:spPr>
          <a:xfrm>
            <a:off x="838200" y="1738312"/>
            <a:ext cx="4038600" cy="4800600"/>
          </a:xfrm>
        </p:spPr>
        <p:txBody>
          <a:bodyPr>
            <a:normAutofit fontScale="92500" lnSpcReduction="10000"/>
          </a:bodyPr>
          <a:lstStyle/>
          <a:p>
            <a:r>
              <a:rPr lang="en-US" sz="2400" b="1" i="1" dirty="0">
                <a:solidFill>
                  <a:srgbClr val="C00000"/>
                </a:solidFill>
                <a:latin typeface="Times New Roman" pitchFamily="18" charset="0"/>
                <a:cs typeface="Times New Roman" pitchFamily="18" charset="0"/>
              </a:rPr>
              <a:t>Conduct?</a:t>
            </a:r>
          </a:p>
          <a:p>
            <a:pPr lvl="1"/>
            <a:r>
              <a:rPr lang="en-US" sz="2000" dirty="0">
                <a:latin typeface="Times New Roman" pitchFamily="18" charset="0"/>
                <a:cs typeface="Times New Roman" pitchFamily="18" charset="0"/>
              </a:rPr>
              <a:t>Dominant artificial tooth manufacturer. required distributors to be exclusive</a:t>
            </a:r>
          </a:p>
          <a:p>
            <a:r>
              <a:rPr lang="en-US" sz="2400" b="1" i="1" dirty="0">
                <a:solidFill>
                  <a:srgbClr val="C00000"/>
                </a:solidFill>
                <a:latin typeface="Times New Roman" pitchFamily="18" charset="0"/>
                <a:cs typeface="Times New Roman" pitchFamily="18" charset="0"/>
              </a:rPr>
              <a:t>Effects?</a:t>
            </a:r>
          </a:p>
          <a:p>
            <a:pPr lvl="1"/>
            <a:r>
              <a:rPr lang="en-US" sz="2000" dirty="0">
                <a:latin typeface="Times New Roman" panose="02020603050405020304" pitchFamily="18" charset="0"/>
                <a:cs typeface="Times New Roman" panose="02020603050405020304" pitchFamily="18" charset="0"/>
              </a:rPr>
              <a:t>Distributors refused to carry competing teeth</a:t>
            </a:r>
          </a:p>
          <a:p>
            <a:pPr lvl="1"/>
            <a:r>
              <a:rPr lang="en-US" sz="2000" dirty="0">
                <a:latin typeface="Times New Roman" panose="02020603050405020304" pitchFamily="18" charset="0"/>
                <a:cs typeface="Times New Roman" panose="02020603050405020304" pitchFamily="18" charset="0"/>
              </a:rPr>
              <a:t>Rivals unable to grow; direct distribution is less efficient </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(i.e., more costly)</a:t>
            </a:r>
          </a:p>
          <a:p>
            <a:pPr lvl="1"/>
            <a:r>
              <a:rPr lang="en-US" sz="2000" dirty="0">
                <a:latin typeface="Times New Roman" panose="02020603050405020304" pitchFamily="18" charset="0"/>
                <a:cs typeface="Times New Roman" panose="02020603050405020304" pitchFamily="18" charset="0"/>
              </a:rPr>
              <a:t>Dentsply “aggressively” raised price, then failed to drop even when others did not follow</a:t>
            </a:r>
          </a:p>
        </p:txBody>
      </p:sp>
      <p:sp>
        <p:nvSpPr>
          <p:cNvPr id="2" name="Content Placeholder 1"/>
          <p:cNvSpPr>
            <a:spLocks noGrp="1"/>
          </p:cNvSpPr>
          <p:nvPr>
            <p:ph sz="half" idx="2"/>
          </p:nvPr>
        </p:nvSpPr>
        <p:spPr>
          <a:xfrm>
            <a:off x="5423263" y="1847850"/>
            <a:ext cx="5181600" cy="4351338"/>
          </a:xfrm>
        </p:spPr>
        <p:txBody>
          <a:bodyPr>
            <a:normAutofit fontScale="92500" lnSpcReduction="10000"/>
          </a:bodyPr>
          <a:lstStyle/>
          <a:p>
            <a:r>
              <a:rPr lang="en-US" sz="2400" b="1" i="1" dirty="0">
                <a:solidFill>
                  <a:srgbClr val="C00000"/>
                </a:solidFill>
                <a:latin typeface="Times New Roman" pitchFamily="18" charset="0"/>
                <a:cs typeface="Times New Roman" pitchFamily="18" charset="0"/>
              </a:rPr>
              <a:t>Customer Foreclosure</a:t>
            </a:r>
          </a:p>
          <a:p>
            <a:pPr lvl="1"/>
            <a:r>
              <a:rPr lang="en-US" sz="2000" dirty="0">
                <a:latin typeface="Times New Roman" pitchFamily="18" charset="0"/>
                <a:cs typeface="Times New Roman" pitchFamily="18" charset="0"/>
              </a:rPr>
              <a:t>Exclusivity cut off rivals’ ability to obtain sufficient distributor customers to generate price competition</a:t>
            </a:r>
          </a:p>
          <a:p>
            <a:r>
              <a:rPr lang="en-US" sz="2400" b="1" i="1" dirty="0">
                <a:solidFill>
                  <a:srgbClr val="C00000"/>
                </a:solidFill>
                <a:latin typeface="Times New Roman" panose="02020603050405020304" pitchFamily="18" charset="0"/>
                <a:cs typeface="Times New Roman" panose="02020603050405020304" pitchFamily="18" charset="0"/>
              </a:rPr>
              <a:t>Input Foreclosure </a:t>
            </a:r>
          </a:p>
          <a:p>
            <a:pPr lvl="1"/>
            <a:r>
              <a:rPr lang="en-US" sz="2000" dirty="0">
                <a:latin typeface="Times New Roman" panose="02020603050405020304" pitchFamily="18" charset="0"/>
                <a:cs typeface="Times New Roman" panose="02020603050405020304" pitchFamily="18" charset="0"/>
              </a:rPr>
              <a:t>Dentsply’s exclusives raised rivals’ cost of distribution</a:t>
            </a:r>
          </a:p>
          <a:p>
            <a:pPr lvl="1"/>
            <a:r>
              <a:rPr lang="en-US" sz="2000" dirty="0">
                <a:latin typeface="Times New Roman" panose="02020603050405020304" pitchFamily="18" charset="0"/>
                <a:cs typeface="Times New Roman" panose="02020603050405020304" pitchFamily="18" charset="0"/>
              </a:rPr>
              <a:t>“Direct distribution” is insufficient for competitors</a:t>
            </a:r>
          </a:p>
          <a:p>
            <a:r>
              <a:rPr lang="en-US" sz="2400" b="1" i="1" dirty="0">
                <a:solidFill>
                  <a:srgbClr val="C00000"/>
                </a:solidFill>
                <a:latin typeface="Times New Roman" panose="02020603050405020304" pitchFamily="18" charset="0"/>
                <a:cs typeface="Times New Roman" panose="02020603050405020304" pitchFamily="18" charset="0"/>
              </a:rPr>
              <a:t>Conclusions on key issues</a:t>
            </a:r>
          </a:p>
          <a:p>
            <a:pPr lvl="1"/>
            <a:r>
              <a:rPr lang="en-US" sz="2100" dirty="0">
                <a:latin typeface="Times New Roman" panose="02020603050405020304" pitchFamily="18" charset="0"/>
                <a:cs typeface="Times New Roman" panose="02020603050405020304" pitchFamily="18" charset="0"/>
              </a:rPr>
              <a:t>Fact that contracts were “terminable at will” is not sufficient to eliminate concerns </a:t>
            </a:r>
          </a:p>
          <a:p>
            <a:pPr lvl="1"/>
            <a:r>
              <a:rPr lang="en-US" sz="2100" dirty="0">
                <a:latin typeface="Times New Roman" panose="02020603050405020304" pitchFamily="18" charset="0"/>
                <a:cs typeface="Times New Roman" panose="02020603050405020304" pitchFamily="18" charset="0"/>
              </a:rPr>
              <a:t>No cognizable efficiency justification </a:t>
            </a:r>
            <a:r>
              <a:rPr lang="en-US" sz="2100" i="1" dirty="0">
                <a:latin typeface="Times New Roman" panose="02020603050405020304" pitchFamily="18" charset="0"/>
                <a:cs typeface="Times New Roman" panose="02020603050405020304" pitchFamily="18" charset="0"/>
              </a:rPr>
              <a:t>(only pretextual claims)</a:t>
            </a:r>
          </a:p>
          <a:p>
            <a:pPr lvl="1"/>
            <a:endParaRPr lang="en-US" sz="2100" dirty="0">
              <a:latin typeface="Times New Roman" panose="02020603050405020304" pitchFamily="18" charset="0"/>
              <a:cs typeface="Times New Roman" panose="02020603050405020304" pitchFamily="18" charset="0"/>
            </a:endParaRPr>
          </a:p>
          <a:p>
            <a:pPr marL="457200" lvl="1" indent="0">
              <a:buNone/>
            </a:pPr>
            <a:endParaRPr lang="en-US" sz="2000" dirty="0">
              <a:latin typeface="Times New Roman" panose="02020603050405020304" pitchFamily="18" charset="0"/>
              <a:cs typeface="Times New Roman" panose="02020603050405020304" pitchFamily="18" charset="0"/>
            </a:endParaRPr>
          </a:p>
        </p:txBody>
      </p:sp>
      <p:sp>
        <p:nvSpPr>
          <p:cNvPr id="11268" name="Slide Number Placeholder 3"/>
          <p:cNvSpPr>
            <a:spLocks noGrp="1"/>
          </p:cNvSpPr>
          <p:nvPr>
            <p:ph type="sldNum" sz="quarter" idx="12"/>
          </p:nvPr>
        </p:nvSpPr>
        <p:spPr>
          <a:noFill/>
        </p:spPr>
        <p:txBody>
          <a:bodyPr/>
          <a:lstStyle/>
          <a:p>
            <a:endParaRPr lang="en-US" dirty="0"/>
          </a:p>
          <a:p>
            <a:endParaRPr lang="en-US" dirty="0"/>
          </a:p>
          <a:p>
            <a:endParaRPr lang="en-US" dirty="0"/>
          </a:p>
          <a:p>
            <a:fld id="{8A59CCAD-0C33-4162-B260-7B1A2FB22F16}" type="slidenum">
              <a:rPr lang="en-US" smtClean="0"/>
              <a:pPr/>
              <a:t>48</a:t>
            </a:fld>
            <a:endParaRPr lang="en-US" dirty="0"/>
          </a:p>
        </p:txBody>
      </p:sp>
    </p:spTree>
    <p:extLst>
      <p:ext uri="{BB962C8B-B14F-4D97-AF65-F5344CB8AC3E}">
        <p14:creationId xmlns:p14="http://schemas.microsoft.com/office/powerpoint/2010/main" val="362656538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5"/>
          <p:cNvSpPr>
            <a:spLocks noGrp="1"/>
          </p:cNvSpPr>
          <p:nvPr>
            <p:ph type="sldNum" sz="quarter" idx="12"/>
          </p:nvPr>
        </p:nvSpPr>
        <p:spPr/>
        <p:txBody>
          <a:bodyPr/>
          <a:lstStyle/>
          <a:p>
            <a:fld id="{4D53B0D6-C14E-4038-AC27-1B256B35D4A7}" type="slidenum">
              <a:rPr lang="en-US"/>
              <a:pPr/>
              <a:t>49</a:t>
            </a:fld>
            <a:endParaRPr lang="en-US"/>
          </a:p>
        </p:txBody>
      </p:sp>
      <p:sp>
        <p:nvSpPr>
          <p:cNvPr id="203778" name="Rectangle 2"/>
          <p:cNvSpPr>
            <a:spLocks noGrp="1" noChangeArrowheads="1"/>
          </p:cNvSpPr>
          <p:nvPr>
            <p:ph type="title"/>
          </p:nvPr>
        </p:nvSpPr>
        <p:spPr/>
        <p:txBody>
          <a:bodyPr>
            <a:noAutofit/>
          </a:bodyPr>
          <a:lstStyle/>
          <a:p>
            <a:pPr>
              <a:lnSpc>
                <a:spcPct val="90000"/>
              </a:lnSpc>
            </a:pPr>
            <a:r>
              <a:rPr lang="en-US" i="1" dirty="0" err="1">
                <a:latin typeface="Times New Roman" pitchFamily="18" charset="0"/>
                <a:cs typeface="Times New Roman" pitchFamily="18" charset="0"/>
              </a:rPr>
              <a:t>Dentsply</a:t>
            </a:r>
            <a:r>
              <a:rPr lang="en-US" i="1" dirty="0">
                <a:latin typeface="Times New Roman" pitchFamily="18" charset="0"/>
                <a:cs typeface="Times New Roman" pitchFamily="18" charset="0"/>
              </a:rPr>
              <a:t> </a:t>
            </a:r>
            <a:r>
              <a:rPr lang="en-US" dirty="0">
                <a:latin typeface="Times New Roman" pitchFamily="18" charset="0"/>
                <a:cs typeface="Times New Roman" pitchFamily="18" charset="0"/>
              </a:rPr>
              <a:t>as Input Foreclosure:</a:t>
            </a:r>
            <a:br>
              <a:rPr lang="en-US" dirty="0">
                <a:latin typeface="Times New Roman" pitchFamily="18" charset="0"/>
                <a:cs typeface="Times New Roman" pitchFamily="18" charset="0"/>
              </a:rPr>
            </a:br>
            <a:r>
              <a:rPr lang="en-US" i="1" dirty="0">
                <a:solidFill>
                  <a:srgbClr val="C00000"/>
                </a:solidFill>
              </a:rPr>
              <a:t>(D</a:t>
            </a:r>
            <a:r>
              <a:rPr lang="en-US" i="1" dirty="0">
                <a:solidFill>
                  <a:srgbClr val="C00000"/>
                </a:solidFill>
                <a:latin typeface="Times New Roman" pitchFamily="18" charset="0"/>
                <a:cs typeface="Times New Roman" pitchFamily="18" charset="0"/>
              </a:rPr>
              <a:t>istribution Services is an Input) </a:t>
            </a:r>
            <a:br>
              <a:rPr lang="en-US" dirty="0">
                <a:latin typeface="Times New Roman" pitchFamily="18" charset="0"/>
                <a:cs typeface="Times New Roman" pitchFamily="18" charset="0"/>
              </a:rPr>
            </a:br>
            <a:endParaRPr lang="en-US" i="1" dirty="0">
              <a:latin typeface="Times New Roman" pitchFamily="18" charset="0"/>
              <a:cs typeface="Times New Roman" pitchFamily="18" charset="0"/>
            </a:endParaRPr>
          </a:p>
        </p:txBody>
      </p:sp>
      <p:sp>
        <p:nvSpPr>
          <p:cNvPr id="203779" name="AutoShape 3" descr="Blue tissue paper"/>
          <p:cNvSpPr>
            <a:spLocks noChangeArrowheads="1"/>
          </p:cNvSpPr>
          <p:nvPr/>
        </p:nvSpPr>
        <p:spPr bwMode="auto">
          <a:xfrm>
            <a:off x="6477000" y="2951897"/>
            <a:ext cx="2514600" cy="762000"/>
          </a:xfrm>
          <a:prstGeom prst="flowChartAlternateProcess">
            <a:avLst/>
          </a:prstGeom>
          <a:blipFill dpi="0" rotWithShape="0">
            <a:blip r:embed="rId3" cstate="print"/>
            <a:srcRect/>
            <a:tile tx="0" ty="0" sx="100000" sy="100000" flip="none" algn="tl"/>
          </a:blipFill>
          <a:ln w="9525">
            <a:solidFill>
              <a:schemeClr val="tx1"/>
            </a:solidFill>
            <a:miter lim="800000"/>
            <a:headEnd/>
            <a:tailEnd/>
          </a:ln>
          <a:effectLst/>
        </p:spPr>
        <p:txBody>
          <a:bodyPr wrap="none" anchor="ctr"/>
          <a:lstStyle/>
          <a:p>
            <a:pPr algn="ctr">
              <a:spcBef>
                <a:spcPct val="0"/>
              </a:spcBef>
            </a:pPr>
            <a:r>
              <a:rPr lang="en-US" b="1" dirty="0">
                <a:latin typeface="Times New Roman" pitchFamily="18" charset="0"/>
                <a:cs typeface="Times New Roman" pitchFamily="18" charset="0"/>
              </a:rPr>
              <a:t>Rival </a:t>
            </a:r>
            <a:r>
              <a:rPr lang="en-US" b="1" dirty="0" err="1">
                <a:latin typeface="Times New Roman" pitchFamily="18" charset="0"/>
                <a:cs typeface="Times New Roman" pitchFamily="18" charset="0"/>
              </a:rPr>
              <a:t>Mfgs</a:t>
            </a:r>
            <a:endParaRPr lang="en-US" b="1" dirty="0">
              <a:latin typeface="Times New Roman" pitchFamily="18" charset="0"/>
              <a:cs typeface="Times New Roman" pitchFamily="18" charset="0"/>
            </a:endParaRPr>
          </a:p>
        </p:txBody>
      </p:sp>
      <p:sp>
        <p:nvSpPr>
          <p:cNvPr id="203780" name="AutoShape 4" descr="Blue tissue paper"/>
          <p:cNvSpPr>
            <a:spLocks noChangeArrowheads="1"/>
          </p:cNvSpPr>
          <p:nvPr/>
        </p:nvSpPr>
        <p:spPr bwMode="auto">
          <a:xfrm>
            <a:off x="2971800" y="2951897"/>
            <a:ext cx="2514600" cy="762000"/>
          </a:xfrm>
          <a:prstGeom prst="flowChartAlternateProcess">
            <a:avLst/>
          </a:prstGeom>
          <a:blipFill dpi="0" rotWithShape="0">
            <a:blip r:embed="rId3" cstate="print"/>
            <a:srcRect/>
            <a:tile tx="0" ty="0" sx="100000" sy="100000" flip="none" algn="tl"/>
          </a:blipFill>
          <a:ln w="9525">
            <a:solidFill>
              <a:schemeClr val="tx1"/>
            </a:solidFill>
            <a:miter lim="800000"/>
            <a:headEnd/>
            <a:tailEnd/>
          </a:ln>
          <a:effectLst/>
        </p:spPr>
        <p:txBody>
          <a:bodyPr wrap="none" anchor="ctr"/>
          <a:lstStyle/>
          <a:p>
            <a:pPr algn="ctr">
              <a:spcBef>
                <a:spcPct val="0"/>
              </a:spcBef>
            </a:pPr>
            <a:r>
              <a:rPr lang="en-US" b="1" dirty="0" err="1">
                <a:latin typeface="Times New Roman" pitchFamily="18" charset="0"/>
                <a:cs typeface="Times New Roman" pitchFamily="18" charset="0"/>
              </a:rPr>
              <a:t>Dentsply</a:t>
            </a:r>
            <a:endParaRPr lang="en-US" b="1" dirty="0">
              <a:latin typeface="Times New Roman" pitchFamily="18" charset="0"/>
              <a:cs typeface="Times New Roman" pitchFamily="18" charset="0"/>
            </a:endParaRPr>
          </a:p>
        </p:txBody>
      </p:sp>
      <p:sp>
        <p:nvSpPr>
          <p:cNvPr id="203781" name="Line 5"/>
          <p:cNvSpPr>
            <a:spLocks noChangeShapeType="1"/>
          </p:cNvSpPr>
          <p:nvPr/>
        </p:nvSpPr>
        <p:spPr bwMode="auto">
          <a:xfrm flipH="1" flipV="1">
            <a:off x="4419600" y="3866297"/>
            <a:ext cx="1295400" cy="681677"/>
          </a:xfrm>
          <a:prstGeom prst="line">
            <a:avLst/>
          </a:prstGeom>
          <a:noFill/>
          <a:ln w="38100">
            <a:solidFill>
              <a:srgbClr val="339933"/>
            </a:solidFill>
            <a:round/>
            <a:headEnd type="triangle" w="med" len="med"/>
            <a:tailEnd/>
          </a:ln>
          <a:effectLst/>
        </p:spPr>
        <p:txBody>
          <a:bodyPr wrap="none" anchor="ctr"/>
          <a:lstStyle/>
          <a:p>
            <a:endParaRPr lang="en-US"/>
          </a:p>
        </p:txBody>
      </p:sp>
      <p:sp>
        <p:nvSpPr>
          <p:cNvPr id="203782" name="AutoShape 6" descr="Blue tissue paper"/>
          <p:cNvSpPr>
            <a:spLocks noChangeArrowheads="1"/>
          </p:cNvSpPr>
          <p:nvPr/>
        </p:nvSpPr>
        <p:spPr bwMode="auto">
          <a:xfrm>
            <a:off x="4705546" y="4624174"/>
            <a:ext cx="2514600" cy="762000"/>
          </a:xfrm>
          <a:prstGeom prst="flowChartAlternateProcess">
            <a:avLst/>
          </a:prstGeom>
          <a:blipFill dpi="0" rotWithShape="0">
            <a:blip r:embed="rId3" cstate="print"/>
            <a:srcRect/>
            <a:tile tx="0" ty="0" sx="100000" sy="100000" flip="none" algn="tl"/>
          </a:blipFill>
          <a:ln w="9525">
            <a:solidFill>
              <a:schemeClr val="tx1"/>
            </a:solidFill>
            <a:miter lim="800000"/>
            <a:headEnd/>
            <a:tailEnd/>
          </a:ln>
          <a:effectLst/>
        </p:spPr>
        <p:txBody>
          <a:bodyPr wrap="none" anchor="ctr"/>
          <a:lstStyle/>
          <a:p>
            <a:pPr algn="ctr">
              <a:spcBef>
                <a:spcPct val="0"/>
              </a:spcBef>
            </a:pPr>
            <a:r>
              <a:rPr lang="en-US" b="1" dirty="0">
                <a:latin typeface="Times New Roman" pitchFamily="18" charset="0"/>
                <a:cs typeface="Times New Roman" pitchFamily="18" charset="0"/>
              </a:rPr>
              <a:t>Dental Labs</a:t>
            </a:r>
          </a:p>
        </p:txBody>
      </p:sp>
      <p:sp>
        <p:nvSpPr>
          <p:cNvPr id="203783" name="Line 7"/>
          <p:cNvSpPr>
            <a:spLocks noChangeShapeType="1"/>
          </p:cNvSpPr>
          <p:nvPr/>
        </p:nvSpPr>
        <p:spPr bwMode="auto">
          <a:xfrm flipH="1">
            <a:off x="6400800" y="3866296"/>
            <a:ext cx="1066800" cy="681678"/>
          </a:xfrm>
          <a:prstGeom prst="line">
            <a:avLst/>
          </a:prstGeom>
          <a:noFill/>
          <a:ln w="38100">
            <a:solidFill>
              <a:srgbClr val="FF6600"/>
            </a:solidFill>
            <a:prstDash val="solid"/>
            <a:round/>
            <a:headEnd/>
            <a:tailEnd type="triangle" w="med" len="med"/>
          </a:ln>
          <a:effectLst/>
        </p:spPr>
        <p:txBody>
          <a:bodyPr wrap="none" anchor="ctr"/>
          <a:lstStyle/>
          <a:p>
            <a:endParaRPr lang="en-US" dirty="0"/>
          </a:p>
        </p:txBody>
      </p:sp>
      <p:sp>
        <p:nvSpPr>
          <p:cNvPr id="203784" name="Text Box 8"/>
          <p:cNvSpPr txBox="1">
            <a:spLocks noChangeArrowheads="1"/>
          </p:cNvSpPr>
          <p:nvPr/>
        </p:nvSpPr>
        <p:spPr bwMode="auto">
          <a:xfrm flipH="1">
            <a:off x="2301876" y="2531849"/>
            <a:ext cx="1736725" cy="369332"/>
          </a:xfrm>
          <a:prstGeom prst="rect">
            <a:avLst/>
          </a:prstGeom>
          <a:noFill/>
          <a:ln w="9525">
            <a:noFill/>
            <a:miter lim="800000"/>
            <a:headEnd/>
            <a:tailEnd/>
          </a:ln>
          <a:effectLst/>
        </p:spPr>
        <p:txBody>
          <a:bodyPr>
            <a:spAutoFit/>
          </a:bodyPr>
          <a:lstStyle/>
          <a:p>
            <a:endParaRPr lang="en-US"/>
          </a:p>
        </p:txBody>
      </p:sp>
      <p:sp>
        <p:nvSpPr>
          <p:cNvPr id="203785" name="Text Box 9"/>
          <p:cNvSpPr txBox="1">
            <a:spLocks noChangeArrowheads="1"/>
          </p:cNvSpPr>
          <p:nvPr/>
        </p:nvSpPr>
        <p:spPr bwMode="auto">
          <a:xfrm>
            <a:off x="2286000" y="5380038"/>
            <a:ext cx="7639050" cy="1415772"/>
          </a:xfrm>
          <a:prstGeom prst="rect">
            <a:avLst/>
          </a:prstGeom>
          <a:noFill/>
          <a:ln w="9525">
            <a:solidFill>
              <a:srgbClr val="C00000"/>
            </a:solidFill>
            <a:miter lim="800000"/>
            <a:headEnd/>
            <a:tailEnd/>
          </a:ln>
          <a:effectLst/>
        </p:spPr>
        <p:txBody>
          <a:bodyPr>
            <a:spAutoFit/>
          </a:bodyPr>
          <a:lstStyle/>
          <a:p>
            <a:pPr algn="ctr">
              <a:spcBef>
                <a:spcPct val="10000"/>
              </a:spcBef>
            </a:pPr>
            <a:r>
              <a:rPr lang="en-US" sz="2000" b="1" i="1" dirty="0">
                <a:solidFill>
                  <a:srgbClr val="C00000"/>
                </a:solidFill>
                <a:latin typeface="Times New Roman" pitchFamily="18" charset="0"/>
                <a:cs typeface="Times New Roman" pitchFamily="18" charset="0"/>
              </a:rPr>
              <a:t>Distributors provide an input --- distribution services.  </a:t>
            </a:r>
          </a:p>
          <a:p>
            <a:pPr algn="ctr">
              <a:spcBef>
                <a:spcPct val="10000"/>
              </a:spcBef>
            </a:pPr>
            <a:r>
              <a:rPr lang="en-US" sz="2000" b="1" i="1" dirty="0">
                <a:solidFill>
                  <a:srgbClr val="C00000"/>
                </a:solidFill>
                <a:latin typeface="Times New Roman" pitchFamily="18" charset="0"/>
                <a:cs typeface="Times New Roman" pitchFamily="18" charset="0"/>
              </a:rPr>
              <a:t>Retail margin is the “cost of distribution” (Sylvania at n.24)</a:t>
            </a:r>
          </a:p>
          <a:p>
            <a:pPr algn="ctr">
              <a:spcBef>
                <a:spcPct val="10000"/>
              </a:spcBef>
            </a:pPr>
            <a:r>
              <a:rPr lang="en-US" sz="2000" b="1" i="1" dirty="0">
                <a:solidFill>
                  <a:srgbClr val="C00000"/>
                </a:solidFill>
                <a:latin typeface="Times New Roman" pitchFamily="18" charset="0"/>
                <a:cs typeface="Times New Roman" pitchFamily="18" charset="0"/>
              </a:rPr>
              <a:t>Direct distribution is more costly.  </a:t>
            </a:r>
          </a:p>
          <a:p>
            <a:pPr algn="ctr">
              <a:spcBef>
                <a:spcPct val="10000"/>
              </a:spcBef>
            </a:pPr>
            <a:r>
              <a:rPr lang="en-US" sz="2000" b="1" i="1" dirty="0" err="1">
                <a:solidFill>
                  <a:srgbClr val="C00000"/>
                </a:solidFill>
                <a:latin typeface="Times New Roman" pitchFamily="18" charset="0"/>
                <a:cs typeface="Times New Roman" pitchFamily="18" charset="0"/>
              </a:rPr>
              <a:t>Dentsply</a:t>
            </a:r>
            <a:r>
              <a:rPr lang="en-US" sz="2000" b="1" i="1" dirty="0">
                <a:solidFill>
                  <a:srgbClr val="C00000"/>
                </a:solidFill>
                <a:latin typeface="Times New Roman" pitchFamily="18" charset="0"/>
                <a:cs typeface="Times New Roman" pitchFamily="18" charset="0"/>
              </a:rPr>
              <a:t> cuts off rivals’ access to the most efficient distribution system. </a:t>
            </a:r>
          </a:p>
        </p:txBody>
      </p:sp>
      <p:sp>
        <p:nvSpPr>
          <p:cNvPr id="13" name="AutoShape 6" descr="Blue tissue paper"/>
          <p:cNvSpPr>
            <a:spLocks noChangeArrowheads="1"/>
          </p:cNvSpPr>
          <p:nvPr/>
        </p:nvSpPr>
        <p:spPr bwMode="auto">
          <a:xfrm>
            <a:off x="4724400" y="1600200"/>
            <a:ext cx="2514600" cy="762000"/>
          </a:xfrm>
          <a:prstGeom prst="flowChartAlternateProcess">
            <a:avLst/>
          </a:prstGeom>
          <a:blipFill dpi="0" rotWithShape="0">
            <a:blip r:embed="rId3" cstate="print"/>
            <a:srcRect/>
            <a:tile tx="0" ty="0" sx="100000" sy="100000" flip="none" algn="tl"/>
          </a:blipFill>
          <a:ln w="9525">
            <a:solidFill>
              <a:schemeClr val="tx1"/>
            </a:solidFill>
            <a:miter lim="800000"/>
            <a:headEnd/>
            <a:tailEnd/>
          </a:ln>
          <a:effectLst/>
        </p:spPr>
        <p:txBody>
          <a:bodyPr wrap="none" anchor="ctr"/>
          <a:lstStyle/>
          <a:p>
            <a:pPr algn="ctr">
              <a:spcBef>
                <a:spcPct val="0"/>
              </a:spcBef>
            </a:pPr>
            <a:r>
              <a:rPr lang="en-US" b="1" dirty="0">
                <a:latin typeface="Times New Roman" pitchFamily="18" charset="0"/>
                <a:cs typeface="Times New Roman" pitchFamily="18" charset="0"/>
              </a:rPr>
              <a:t>Distributors</a:t>
            </a:r>
          </a:p>
        </p:txBody>
      </p:sp>
      <p:sp>
        <p:nvSpPr>
          <p:cNvPr id="19" name="Line 5"/>
          <p:cNvSpPr>
            <a:spLocks noChangeShapeType="1"/>
          </p:cNvSpPr>
          <p:nvPr/>
        </p:nvSpPr>
        <p:spPr bwMode="auto">
          <a:xfrm flipV="1">
            <a:off x="4152900" y="2362199"/>
            <a:ext cx="571500" cy="589698"/>
          </a:xfrm>
          <a:prstGeom prst="line">
            <a:avLst/>
          </a:prstGeom>
          <a:noFill/>
          <a:ln w="38100">
            <a:solidFill>
              <a:srgbClr val="339933"/>
            </a:solidFill>
            <a:round/>
            <a:headEnd type="triangle" w="med" len="med"/>
            <a:tailEnd/>
          </a:ln>
          <a:effectLst/>
        </p:spPr>
        <p:txBody>
          <a:bodyPr wrap="none" anchor="ctr"/>
          <a:lstStyle/>
          <a:p>
            <a:endParaRPr lang="en-US"/>
          </a:p>
        </p:txBody>
      </p:sp>
      <p:sp>
        <p:nvSpPr>
          <p:cNvPr id="20" name="Line 7"/>
          <p:cNvSpPr>
            <a:spLocks noChangeShapeType="1"/>
          </p:cNvSpPr>
          <p:nvPr/>
        </p:nvSpPr>
        <p:spPr bwMode="auto">
          <a:xfrm>
            <a:off x="7239000" y="2362199"/>
            <a:ext cx="609600" cy="589698"/>
          </a:xfrm>
          <a:prstGeom prst="line">
            <a:avLst/>
          </a:prstGeom>
          <a:noFill/>
          <a:ln w="38100">
            <a:solidFill>
              <a:srgbClr val="FF6600"/>
            </a:solidFill>
            <a:prstDash val="dash"/>
            <a:round/>
            <a:headEnd/>
            <a:tailEnd type="triangle" w="med" len="med"/>
          </a:ln>
          <a:effectLst/>
        </p:spPr>
        <p:txBody>
          <a:bodyPr wrap="none" anchor="ctr"/>
          <a:lstStyle/>
          <a:p>
            <a:endParaRPr lang="en-US"/>
          </a:p>
        </p:txBody>
      </p:sp>
      <p:cxnSp>
        <p:nvCxnSpPr>
          <p:cNvPr id="21" name="Straight Connector 20"/>
          <p:cNvCxnSpPr/>
          <p:nvPr/>
        </p:nvCxnSpPr>
        <p:spPr>
          <a:xfrm flipV="1">
            <a:off x="7328422" y="2495597"/>
            <a:ext cx="405879" cy="3666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V="1">
            <a:off x="7239000" y="2384425"/>
            <a:ext cx="419100" cy="37602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Line 5"/>
          <p:cNvSpPr>
            <a:spLocks noChangeShapeType="1"/>
          </p:cNvSpPr>
          <p:nvPr/>
        </p:nvSpPr>
        <p:spPr bwMode="auto">
          <a:xfrm flipH="1">
            <a:off x="4438650" y="2384425"/>
            <a:ext cx="514350" cy="567472"/>
          </a:xfrm>
          <a:prstGeom prst="line">
            <a:avLst/>
          </a:prstGeom>
          <a:noFill/>
          <a:ln w="38100">
            <a:solidFill>
              <a:srgbClr val="339933"/>
            </a:solidFill>
            <a:round/>
            <a:headEnd type="triangle" w="med" len="med"/>
            <a:tailEnd/>
          </a:ln>
          <a:effectLst/>
        </p:spPr>
        <p:txBody>
          <a:bodyPr wrap="none" anchor="ctr"/>
          <a:lstStyle/>
          <a:p>
            <a:endParaRPr lang="en-US"/>
          </a:p>
        </p:txBody>
      </p:sp>
    </p:spTree>
    <p:extLst>
      <p:ext uri="{BB962C8B-B14F-4D97-AF65-F5344CB8AC3E}">
        <p14:creationId xmlns:p14="http://schemas.microsoft.com/office/powerpoint/2010/main" val="27620611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t>Traditional Approach to Exclusive Dealing: </a:t>
            </a:r>
            <a:br>
              <a:rPr lang="en-US" sz="2800" dirty="0"/>
            </a:br>
            <a:r>
              <a:rPr lang="en-US" sz="2800" dirty="0"/>
              <a:t>Key Role of Incipiency Under Clayton Section 3</a:t>
            </a:r>
          </a:p>
        </p:txBody>
      </p:sp>
      <p:sp>
        <p:nvSpPr>
          <p:cNvPr id="3" name="Content Placeholder 2"/>
          <p:cNvSpPr>
            <a:spLocks noGrp="1"/>
          </p:cNvSpPr>
          <p:nvPr>
            <p:ph idx="1"/>
          </p:nvPr>
        </p:nvSpPr>
        <p:spPr>
          <a:xfrm>
            <a:off x="519701" y="1847849"/>
            <a:ext cx="8429090" cy="4778981"/>
          </a:xfrm>
        </p:spPr>
        <p:txBody>
          <a:bodyPr>
            <a:normAutofit fontScale="85000" lnSpcReduction="20000"/>
          </a:bodyPr>
          <a:lstStyle/>
          <a:p>
            <a:r>
              <a:rPr lang="en-US" dirty="0"/>
              <a:t>Not per se, but pretty skeptical</a:t>
            </a:r>
          </a:p>
          <a:p>
            <a:pPr lvl="1"/>
            <a:r>
              <a:rPr lang="en-US" dirty="0"/>
              <a:t>Recognized efficiency benefits of “requirements contracts”</a:t>
            </a:r>
          </a:p>
          <a:p>
            <a:pPr lvl="1"/>
            <a:r>
              <a:rPr lang="en-US" dirty="0"/>
              <a:t>But still condemned  </a:t>
            </a:r>
          </a:p>
          <a:p>
            <a:r>
              <a:rPr lang="en-US" i="1" dirty="0"/>
              <a:t>Standard Stations </a:t>
            </a:r>
            <a:r>
              <a:rPr lang="en-US" dirty="0"/>
              <a:t>(1949) </a:t>
            </a:r>
            <a:r>
              <a:rPr lang="en-US" sz="2400" i="1" dirty="0">
                <a:solidFill>
                  <a:srgbClr val="00B0F0"/>
                </a:solidFill>
              </a:rPr>
              <a:t>(pp. 994-96)</a:t>
            </a:r>
            <a:endParaRPr lang="en-US" i="1" dirty="0">
              <a:solidFill>
                <a:srgbClr val="00B0F0"/>
              </a:solidFill>
            </a:endParaRPr>
          </a:p>
          <a:p>
            <a:pPr lvl="1"/>
            <a:r>
              <a:rPr lang="en-US" dirty="0"/>
              <a:t>Standard and other majors had “owned” and independently owned but “exclusive” branded gas stations</a:t>
            </a:r>
          </a:p>
          <a:p>
            <a:pPr lvl="1"/>
            <a:r>
              <a:rPr lang="en-US" dirty="0"/>
              <a:t>6.7% of stations were Standard exclusive stations</a:t>
            </a:r>
          </a:p>
          <a:p>
            <a:pPr lvl="1"/>
            <a:r>
              <a:rPr lang="en-US" dirty="0">
                <a:solidFill>
                  <a:srgbClr val="C00000"/>
                </a:solidFill>
              </a:rPr>
              <a:t>But, only 1.6% of gas stations sold multiple brands (“split pump”)</a:t>
            </a:r>
          </a:p>
          <a:p>
            <a:pPr lvl="1"/>
            <a:r>
              <a:rPr lang="en-US" dirty="0"/>
              <a:t>Holding: Violates Clayton Section 3</a:t>
            </a:r>
          </a:p>
          <a:p>
            <a:r>
              <a:rPr lang="en-US" i="1" dirty="0"/>
              <a:t>Tampa Electric </a:t>
            </a:r>
            <a:r>
              <a:rPr lang="en-US" dirty="0"/>
              <a:t>(1961) </a:t>
            </a:r>
            <a:r>
              <a:rPr lang="en-US" sz="2400" i="1" dirty="0">
                <a:solidFill>
                  <a:srgbClr val="00B0F0"/>
                </a:solidFill>
              </a:rPr>
              <a:t>(pp. 996-97)</a:t>
            </a:r>
            <a:endParaRPr lang="en-US" i="1" dirty="0">
              <a:solidFill>
                <a:srgbClr val="00B0F0"/>
              </a:solidFill>
            </a:endParaRPr>
          </a:p>
          <a:p>
            <a:pPr lvl="1"/>
            <a:r>
              <a:rPr lang="en-US" dirty="0">
                <a:solidFill>
                  <a:srgbClr val="C00000"/>
                </a:solidFill>
              </a:rPr>
              <a:t>Peculiar case: Opportunism by coal supplier trying to </a:t>
            </a:r>
            <a:br>
              <a:rPr lang="en-US" dirty="0">
                <a:solidFill>
                  <a:srgbClr val="C00000"/>
                </a:solidFill>
              </a:rPr>
            </a:br>
            <a:r>
              <a:rPr lang="en-US" dirty="0">
                <a:solidFill>
                  <a:srgbClr val="C00000"/>
                </a:solidFill>
              </a:rPr>
              <a:t>escape a low-price long-term contract with Tampa</a:t>
            </a:r>
          </a:p>
          <a:p>
            <a:pPr lvl="1"/>
            <a:r>
              <a:rPr lang="en-US" dirty="0"/>
              <a:t>Court’s key fact: Total coal foreclosed in geographic market &lt; 1%.</a:t>
            </a:r>
          </a:p>
          <a:p>
            <a:pPr lvl="1"/>
            <a:r>
              <a:rPr lang="en-US" dirty="0"/>
              <a:t>Holding: No violation under rule of reason</a:t>
            </a:r>
          </a:p>
          <a:p>
            <a:r>
              <a:rPr lang="en-US" dirty="0"/>
              <a:t>But, </a:t>
            </a:r>
            <a:r>
              <a:rPr lang="en-US" i="1" dirty="0"/>
              <a:t>FTC v. Brown Shoe </a:t>
            </a:r>
            <a:r>
              <a:rPr lang="en-US" dirty="0"/>
              <a:t>(1966) found violation with </a:t>
            </a:r>
            <a:br>
              <a:rPr lang="en-US" dirty="0"/>
            </a:br>
            <a:r>
              <a:rPr lang="en-US" dirty="0"/>
              <a:t>foreclosure rate &lt;1% </a:t>
            </a:r>
            <a:r>
              <a:rPr lang="en-US" sz="2100" i="1" dirty="0">
                <a:solidFill>
                  <a:srgbClr val="00B0F0"/>
                </a:solidFill>
              </a:rPr>
              <a:t>(p. 997)</a:t>
            </a:r>
            <a:endParaRPr lang="en-US" i="1" dirty="0">
              <a:solidFill>
                <a:srgbClr val="00B0F0"/>
              </a:solidFill>
            </a:endParaRPr>
          </a:p>
        </p:txBody>
      </p:sp>
      <p:sp>
        <p:nvSpPr>
          <p:cNvPr id="4" name="Slide Number Placeholder 3">
            <a:extLst>
              <a:ext uri="{FF2B5EF4-FFF2-40B4-BE49-F238E27FC236}">
                <a16:creationId xmlns:a16="http://schemas.microsoft.com/office/drawing/2014/main" id="{06C111F2-76D3-4667-B8F3-09AC25FD93A5}"/>
              </a:ext>
            </a:extLst>
          </p:cNvPr>
          <p:cNvSpPr>
            <a:spLocks noGrp="1"/>
          </p:cNvSpPr>
          <p:nvPr>
            <p:ph type="sldNum" sz="quarter" idx="12"/>
          </p:nvPr>
        </p:nvSpPr>
        <p:spPr/>
        <p:txBody>
          <a:bodyPr/>
          <a:lstStyle/>
          <a:p>
            <a:fld id="{AED887C7-F0E8-4606-A69D-D8C14AD94506}" type="slidenum">
              <a:rPr lang="en-US" smtClean="0"/>
              <a:t>5</a:t>
            </a:fld>
            <a:endParaRPr lang="en-US"/>
          </a:p>
        </p:txBody>
      </p:sp>
      <p:sp>
        <p:nvSpPr>
          <p:cNvPr id="5" name="TextBox 4">
            <a:extLst>
              <a:ext uri="{FF2B5EF4-FFF2-40B4-BE49-F238E27FC236}">
                <a16:creationId xmlns:a16="http://schemas.microsoft.com/office/drawing/2014/main" id="{A2AF8801-E3C3-4F23-BAD7-2CEFB9FB2F65}"/>
              </a:ext>
            </a:extLst>
          </p:cNvPr>
          <p:cNvSpPr txBox="1"/>
          <p:nvPr/>
        </p:nvSpPr>
        <p:spPr>
          <a:xfrm>
            <a:off x="8998924" y="2664332"/>
            <a:ext cx="2604871" cy="1015663"/>
          </a:xfrm>
          <a:prstGeom prst="rect">
            <a:avLst/>
          </a:prstGeom>
          <a:noFill/>
          <a:ln w="38100">
            <a:solidFill>
              <a:srgbClr val="0070C0"/>
            </a:solidFill>
          </a:ln>
        </p:spPr>
        <p:txBody>
          <a:bodyPr wrap="square" rtlCol="0">
            <a:spAutoFit/>
          </a:bodyPr>
          <a:lstStyle/>
          <a:p>
            <a:r>
              <a:rPr lang="en-US" sz="2000" b="1" dirty="0">
                <a:solidFill>
                  <a:srgbClr val="0070C0"/>
                </a:solidFill>
              </a:rPr>
              <a:t>Other majors also had mostly exclusive stations</a:t>
            </a:r>
            <a:endParaRPr lang="en-US" sz="2000" b="1" i="1" dirty="0">
              <a:solidFill>
                <a:srgbClr val="0070C0"/>
              </a:solidFill>
            </a:endParaRPr>
          </a:p>
        </p:txBody>
      </p:sp>
      <p:cxnSp>
        <p:nvCxnSpPr>
          <p:cNvPr id="6" name="Straight Arrow Connector 5">
            <a:extLst>
              <a:ext uri="{FF2B5EF4-FFF2-40B4-BE49-F238E27FC236}">
                <a16:creationId xmlns:a16="http://schemas.microsoft.com/office/drawing/2014/main" id="{535CF0CC-094A-4B33-96C5-D0F7BA7D85D7}"/>
              </a:ext>
            </a:extLst>
          </p:cNvPr>
          <p:cNvCxnSpPr>
            <a:cxnSpLocks/>
          </p:cNvCxnSpPr>
          <p:nvPr/>
        </p:nvCxnSpPr>
        <p:spPr>
          <a:xfrm flipH="1">
            <a:off x="8314224" y="3371738"/>
            <a:ext cx="592751" cy="25044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7442031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5"/>
          <p:cNvSpPr>
            <a:spLocks noGrp="1"/>
          </p:cNvSpPr>
          <p:nvPr>
            <p:ph type="sldNum" sz="quarter" idx="12"/>
          </p:nvPr>
        </p:nvSpPr>
        <p:spPr/>
        <p:txBody>
          <a:bodyPr/>
          <a:lstStyle/>
          <a:p>
            <a:fld id="{4D53B0D6-C14E-4038-AC27-1B256B35D4A7}" type="slidenum">
              <a:rPr lang="en-US"/>
              <a:pPr/>
              <a:t>50</a:t>
            </a:fld>
            <a:endParaRPr lang="en-US"/>
          </a:p>
        </p:txBody>
      </p:sp>
      <p:sp>
        <p:nvSpPr>
          <p:cNvPr id="203778" name="Rectangle 2"/>
          <p:cNvSpPr>
            <a:spLocks noGrp="1" noChangeArrowheads="1"/>
          </p:cNvSpPr>
          <p:nvPr>
            <p:ph type="title"/>
          </p:nvPr>
        </p:nvSpPr>
        <p:spPr/>
        <p:txBody>
          <a:bodyPr>
            <a:normAutofit/>
          </a:bodyPr>
          <a:lstStyle/>
          <a:p>
            <a:r>
              <a:rPr lang="en-US" sz="3600" i="1" dirty="0" err="1">
                <a:latin typeface="Times New Roman" pitchFamily="18" charset="0"/>
                <a:cs typeface="Times New Roman" pitchFamily="18" charset="0"/>
              </a:rPr>
              <a:t>Dentsply</a:t>
            </a:r>
            <a:r>
              <a:rPr lang="en-US" sz="3600" i="1" dirty="0">
                <a:latin typeface="Times New Roman" pitchFamily="18" charset="0"/>
                <a:cs typeface="Times New Roman" pitchFamily="18" charset="0"/>
              </a:rPr>
              <a:t> </a:t>
            </a:r>
            <a:r>
              <a:rPr lang="en-US" sz="3600" dirty="0">
                <a:latin typeface="Times New Roman" pitchFamily="18" charset="0"/>
                <a:cs typeface="Times New Roman" pitchFamily="18" charset="0"/>
              </a:rPr>
              <a:t>as Customer Foreclosure</a:t>
            </a:r>
            <a:endParaRPr lang="en-US" sz="3600" i="1" dirty="0">
              <a:latin typeface="Times New Roman" pitchFamily="18" charset="0"/>
              <a:cs typeface="Times New Roman" pitchFamily="18" charset="0"/>
            </a:endParaRPr>
          </a:p>
        </p:txBody>
      </p:sp>
      <p:sp>
        <p:nvSpPr>
          <p:cNvPr id="203779" name="AutoShape 3" descr="Blue tissue paper"/>
          <p:cNvSpPr>
            <a:spLocks noChangeArrowheads="1"/>
          </p:cNvSpPr>
          <p:nvPr/>
        </p:nvSpPr>
        <p:spPr bwMode="auto">
          <a:xfrm>
            <a:off x="6477000" y="2133600"/>
            <a:ext cx="2514600" cy="762000"/>
          </a:xfrm>
          <a:prstGeom prst="flowChartAlternateProcess">
            <a:avLst/>
          </a:prstGeom>
          <a:blipFill dpi="0" rotWithShape="0">
            <a:blip r:embed="rId3" cstate="print"/>
            <a:srcRect/>
            <a:tile tx="0" ty="0" sx="100000" sy="100000" flip="none" algn="tl"/>
          </a:blipFill>
          <a:ln w="9525">
            <a:solidFill>
              <a:schemeClr val="tx1"/>
            </a:solidFill>
            <a:miter lim="800000"/>
            <a:headEnd/>
            <a:tailEnd/>
          </a:ln>
          <a:effectLst/>
        </p:spPr>
        <p:txBody>
          <a:bodyPr wrap="none" anchor="ctr"/>
          <a:lstStyle/>
          <a:p>
            <a:pPr algn="ctr">
              <a:spcBef>
                <a:spcPct val="0"/>
              </a:spcBef>
            </a:pPr>
            <a:r>
              <a:rPr lang="en-US" b="1" dirty="0">
                <a:latin typeface="Times New Roman" pitchFamily="18" charset="0"/>
                <a:cs typeface="Times New Roman" pitchFamily="18" charset="0"/>
              </a:rPr>
              <a:t>Entrants</a:t>
            </a:r>
          </a:p>
        </p:txBody>
      </p:sp>
      <p:sp>
        <p:nvSpPr>
          <p:cNvPr id="203780" name="AutoShape 4" descr="Blue tissue paper"/>
          <p:cNvSpPr>
            <a:spLocks noChangeArrowheads="1"/>
          </p:cNvSpPr>
          <p:nvPr/>
        </p:nvSpPr>
        <p:spPr bwMode="auto">
          <a:xfrm>
            <a:off x="2971800" y="2133600"/>
            <a:ext cx="2514600" cy="762000"/>
          </a:xfrm>
          <a:prstGeom prst="flowChartAlternateProcess">
            <a:avLst/>
          </a:prstGeom>
          <a:blipFill dpi="0" rotWithShape="0">
            <a:blip r:embed="rId3" cstate="print"/>
            <a:srcRect/>
            <a:tile tx="0" ty="0" sx="100000" sy="100000" flip="none" algn="tl"/>
          </a:blipFill>
          <a:ln w="9525">
            <a:solidFill>
              <a:schemeClr val="tx1"/>
            </a:solidFill>
            <a:miter lim="800000"/>
            <a:headEnd/>
            <a:tailEnd/>
          </a:ln>
          <a:effectLst/>
        </p:spPr>
        <p:txBody>
          <a:bodyPr wrap="none" anchor="ctr"/>
          <a:lstStyle/>
          <a:p>
            <a:pPr algn="ctr">
              <a:spcBef>
                <a:spcPct val="0"/>
              </a:spcBef>
            </a:pPr>
            <a:r>
              <a:rPr lang="en-US" b="1" dirty="0" err="1">
                <a:latin typeface="Times New Roman" pitchFamily="18" charset="0"/>
                <a:cs typeface="Times New Roman" pitchFamily="18" charset="0"/>
              </a:rPr>
              <a:t>Dentsply</a:t>
            </a:r>
            <a:endParaRPr lang="en-US" b="1" dirty="0">
              <a:latin typeface="Times New Roman" pitchFamily="18" charset="0"/>
              <a:cs typeface="Times New Roman" pitchFamily="18" charset="0"/>
            </a:endParaRPr>
          </a:p>
        </p:txBody>
      </p:sp>
      <p:sp>
        <p:nvSpPr>
          <p:cNvPr id="203781" name="Line 5"/>
          <p:cNvSpPr>
            <a:spLocks noChangeShapeType="1"/>
          </p:cNvSpPr>
          <p:nvPr/>
        </p:nvSpPr>
        <p:spPr bwMode="auto">
          <a:xfrm flipH="1" flipV="1">
            <a:off x="4419600" y="2971800"/>
            <a:ext cx="1295400" cy="990600"/>
          </a:xfrm>
          <a:prstGeom prst="line">
            <a:avLst/>
          </a:prstGeom>
          <a:noFill/>
          <a:ln w="38100">
            <a:solidFill>
              <a:srgbClr val="339933"/>
            </a:solidFill>
            <a:round/>
            <a:headEnd type="triangle" w="med" len="med"/>
            <a:tailEnd/>
          </a:ln>
          <a:effectLst/>
        </p:spPr>
        <p:txBody>
          <a:bodyPr wrap="none" anchor="ctr"/>
          <a:lstStyle/>
          <a:p>
            <a:endParaRPr lang="en-US"/>
          </a:p>
        </p:txBody>
      </p:sp>
      <p:sp>
        <p:nvSpPr>
          <p:cNvPr id="203782" name="AutoShape 6" descr="Blue tissue paper"/>
          <p:cNvSpPr>
            <a:spLocks noChangeArrowheads="1"/>
          </p:cNvSpPr>
          <p:nvPr/>
        </p:nvSpPr>
        <p:spPr bwMode="auto">
          <a:xfrm>
            <a:off x="4724400" y="4038600"/>
            <a:ext cx="2514600" cy="762000"/>
          </a:xfrm>
          <a:prstGeom prst="flowChartAlternateProcess">
            <a:avLst/>
          </a:prstGeom>
          <a:blipFill dpi="0" rotWithShape="0">
            <a:blip r:embed="rId3" cstate="print"/>
            <a:srcRect/>
            <a:tile tx="0" ty="0" sx="100000" sy="100000" flip="none" algn="tl"/>
          </a:blipFill>
          <a:ln w="9525">
            <a:solidFill>
              <a:schemeClr val="tx1"/>
            </a:solidFill>
            <a:miter lim="800000"/>
            <a:headEnd/>
            <a:tailEnd/>
          </a:ln>
          <a:effectLst/>
        </p:spPr>
        <p:txBody>
          <a:bodyPr wrap="none" anchor="ctr"/>
          <a:lstStyle/>
          <a:p>
            <a:pPr algn="ctr">
              <a:spcBef>
                <a:spcPct val="0"/>
              </a:spcBef>
            </a:pPr>
            <a:r>
              <a:rPr lang="en-US" b="1" dirty="0">
                <a:latin typeface="Times New Roman" pitchFamily="18" charset="0"/>
                <a:cs typeface="Times New Roman" pitchFamily="18" charset="0"/>
              </a:rPr>
              <a:t>Distributors</a:t>
            </a:r>
          </a:p>
        </p:txBody>
      </p:sp>
      <p:sp>
        <p:nvSpPr>
          <p:cNvPr id="203783" name="Line 7"/>
          <p:cNvSpPr>
            <a:spLocks noChangeShapeType="1"/>
          </p:cNvSpPr>
          <p:nvPr/>
        </p:nvSpPr>
        <p:spPr bwMode="auto">
          <a:xfrm flipH="1">
            <a:off x="6400800" y="2971800"/>
            <a:ext cx="1066800" cy="990600"/>
          </a:xfrm>
          <a:prstGeom prst="line">
            <a:avLst/>
          </a:prstGeom>
          <a:noFill/>
          <a:ln w="38100">
            <a:solidFill>
              <a:srgbClr val="FF6600"/>
            </a:solidFill>
            <a:prstDash val="dash"/>
            <a:round/>
            <a:headEnd/>
            <a:tailEnd type="triangle" w="med" len="med"/>
          </a:ln>
          <a:effectLst/>
        </p:spPr>
        <p:txBody>
          <a:bodyPr wrap="none" anchor="ctr"/>
          <a:lstStyle/>
          <a:p>
            <a:endParaRPr lang="en-US"/>
          </a:p>
        </p:txBody>
      </p:sp>
      <p:sp>
        <p:nvSpPr>
          <p:cNvPr id="203784" name="Text Box 8"/>
          <p:cNvSpPr txBox="1">
            <a:spLocks noChangeArrowheads="1"/>
          </p:cNvSpPr>
          <p:nvPr/>
        </p:nvSpPr>
        <p:spPr bwMode="auto">
          <a:xfrm flipH="1">
            <a:off x="2301876" y="1946275"/>
            <a:ext cx="1736725" cy="369332"/>
          </a:xfrm>
          <a:prstGeom prst="rect">
            <a:avLst/>
          </a:prstGeom>
          <a:noFill/>
          <a:ln w="9525">
            <a:noFill/>
            <a:miter lim="800000"/>
            <a:headEnd/>
            <a:tailEnd/>
          </a:ln>
          <a:effectLst/>
        </p:spPr>
        <p:txBody>
          <a:bodyPr>
            <a:spAutoFit/>
          </a:bodyPr>
          <a:lstStyle/>
          <a:p>
            <a:endParaRPr lang="en-US"/>
          </a:p>
        </p:txBody>
      </p:sp>
      <p:sp>
        <p:nvSpPr>
          <p:cNvPr id="203785" name="Text Box 9"/>
          <p:cNvSpPr txBox="1">
            <a:spLocks noChangeArrowheads="1"/>
          </p:cNvSpPr>
          <p:nvPr/>
        </p:nvSpPr>
        <p:spPr bwMode="auto">
          <a:xfrm>
            <a:off x="1298575" y="5272640"/>
            <a:ext cx="9594850" cy="1323439"/>
          </a:xfrm>
          <a:prstGeom prst="rect">
            <a:avLst/>
          </a:prstGeom>
          <a:noFill/>
          <a:ln w="9525">
            <a:solidFill>
              <a:srgbClr val="C00000"/>
            </a:solidFill>
            <a:miter lim="800000"/>
            <a:headEnd/>
            <a:tailEnd/>
          </a:ln>
          <a:effectLst/>
        </p:spPr>
        <p:txBody>
          <a:bodyPr wrap="square">
            <a:spAutoFit/>
          </a:bodyPr>
          <a:lstStyle/>
          <a:p>
            <a:pPr>
              <a:spcBef>
                <a:spcPct val="10000"/>
              </a:spcBef>
            </a:pPr>
            <a:r>
              <a:rPr lang="en-US" sz="2000" b="1" i="1" dirty="0">
                <a:solidFill>
                  <a:srgbClr val="C00000"/>
                </a:solidFill>
                <a:latin typeface="Times New Roman" pitchFamily="18" charset="0"/>
                <a:cs typeface="Times New Roman" pitchFamily="18" charset="0"/>
              </a:rPr>
              <a:t>Dentsply “coerces” distributors to stop dealing with rivals by requiring all-or-nothing contracts (i.e., exclusives), preventing rivals from growing or causing them to exit, allowing Dentsply to maintain monopoly power over those distributors and ultimately the dental labs that purchase the teeth from distributors.</a:t>
            </a:r>
          </a:p>
        </p:txBody>
      </p:sp>
      <p:cxnSp>
        <p:nvCxnSpPr>
          <p:cNvPr id="3" name="Straight Connector 2"/>
          <p:cNvCxnSpPr/>
          <p:nvPr/>
        </p:nvCxnSpPr>
        <p:spPr>
          <a:xfrm>
            <a:off x="6934200" y="3128324"/>
            <a:ext cx="304800" cy="3528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6781800" y="3280724"/>
            <a:ext cx="304800" cy="3528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069971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281F0F-8663-4C09-AF47-FCE2718A119A}"/>
              </a:ext>
            </a:extLst>
          </p:cNvPr>
          <p:cNvSpPr>
            <a:spLocks noGrp="1"/>
          </p:cNvSpPr>
          <p:nvPr>
            <p:ph type="title"/>
          </p:nvPr>
        </p:nvSpPr>
        <p:spPr/>
        <p:txBody>
          <a:bodyPr/>
          <a:lstStyle/>
          <a:p>
            <a:pPr algn="ctr"/>
            <a:r>
              <a:rPr lang="en-US" dirty="0"/>
              <a:t>Looking Ahead to “Conditional Pricing Practices”</a:t>
            </a:r>
          </a:p>
        </p:txBody>
      </p:sp>
      <p:sp>
        <p:nvSpPr>
          <p:cNvPr id="3" name="Text Placeholder 2">
            <a:extLst>
              <a:ext uri="{FF2B5EF4-FFF2-40B4-BE49-F238E27FC236}">
                <a16:creationId xmlns:a16="http://schemas.microsoft.com/office/drawing/2014/main" id="{E6019F03-2AF8-420D-99FD-38A33681D1EC}"/>
              </a:ext>
            </a:extLst>
          </p:cNvPr>
          <p:cNvSpPr>
            <a:spLocks noGrp="1"/>
          </p:cNvSpPr>
          <p:nvPr>
            <p:ph type="body" idx="1"/>
          </p:nvPr>
        </p:nvSpPr>
        <p:spPr/>
        <p:txBody>
          <a:bodyPr/>
          <a:lstStyle/>
          <a:p>
            <a:r>
              <a:rPr lang="en-US" dirty="0"/>
              <a:t> </a:t>
            </a:r>
          </a:p>
        </p:txBody>
      </p:sp>
      <p:sp>
        <p:nvSpPr>
          <p:cNvPr id="4" name="Slide Number Placeholder 3">
            <a:extLst>
              <a:ext uri="{FF2B5EF4-FFF2-40B4-BE49-F238E27FC236}">
                <a16:creationId xmlns:a16="http://schemas.microsoft.com/office/drawing/2014/main" id="{5125334F-FC4E-4037-B454-5358EB894324}"/>
              </a:ext>
            </a:extLst>
          </p:cNvPr>
          <p:cNvSpPr>
            <a:spLocks noGrp="1"/>
          </p:cNvSpPr>
          <p:nvPr>
            <p:ph type="sldNum" sz="quarter" idx="12"/>
          </p:nvPr>
        </p:nvSpPr>
        <p:spPr/>
        <p:txBody>
          <a:bodyPr/>
          <a:lstStyle/>
          <a:p>
            <a:fld id="{AED887C7-F0E8-4606-A69D-D8C14AD94506}" type="slidenum">
              <a:rPr lang="en-US" smtClean="0"/>
              <a:t>51</a:t>
            </a:fld>
            <a:endParaRPr lang="en-US"/>
          </a:p>
        </p:txBody>
      </p:sp>
    </p:spTree>
    <p:extLst>
      <p:ext uri="{BB962C8B-B14F-4D97-AF65-F5344CB8AC3E}">
        <p14:creationId xmlns:p14="http://schemas.microsoft.com/office/powerpoint/2010/main" val="296283704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843D78-FE8F-4D92-B6AF-8CD9161632D9}"/>
              </a:ext>
            </a:extLst>
          </p:cNvPr>
          <p:cNvSpPr>
            <a:spLocks noGrp="1"/>
          </p:cNvSpPr>
          <p:nvPr>
            <p:ph type="title"/>
          </p:nvPr>
        </p:nvSpPr>
        <p:spPr>
          <a:xfrm>
            <a:off x="1600200" y="-68959"/>
            <a:ext cx="9067800" cy="1325563"/>
          </a:xfrm>
        </p:spPr>
        <p:txBody>
          <a:bodyPr>
            <a:normAutofit/>
          </a:bodyPr>
          <a:lstStyle/>
          <a:p>
            <a:r>
              <a:rPr lang="en-US" sz="3200" dirty="0"/>
              <a:t>“Conditional” Pricing Practices (CPPs): Introduction</a:t>
            </a:r>
          </a:p>
        </p:txBody>
      </p:sp>
      <p:sp>
        <p:nvSpPr>
          <p:cNvPr id="3" name="Content Placeholder 2">
            <a:extLst>
              <a:ext uri="{FF2B5EF4-FFF2-40B4-BE49-F238E27FC236}">
                <a16:creationId xmlns:a16="http://schemas.microsoft.com/office/drawing/2014/main" id="{3DD908F2-51F8-4BB8-A077-1A06088D8C85}"/>
              </a:ext>
            </a:extLst>
          </p:cNvPr>
          <p:cNvSpPr>
            <a:spLocks noGrp="1"/>
          </p:cNvSpPr>
          <p:nvPr>
            <p:ph idx="1"/>
          </p:nvPr>
        </p:nvSpPr>
        <p:spPr>
          <a:xfrm>
            <a:off x="78220" y="989744"/>
            <a:ext cx="7802073" cy="5867400"/>
          </a:xfrm>
        </p:spPr>
        <p:txBody>
          <a:bodyPr>
            <a:normAutofit/>
          </a:bodyPr>
          <a:lstStyle/>
          <a:p>
            <a:r>
              <a:rPr lang="en-US" sz="2400" dirty="0"/>
              <a:t>We have discussed ED and Tying, when those were </a:t>
            </a:r>
            <a:r>
              <a:rPr lang="en-US" sz="2400" i="1" dirty="0">
                <a:solidFill>
                  <a:srgbClr val="C00000"/>
                </a:solidFill>
              </a:rPr>
              <a:t>requirements </a:t>
            </a:r>
            <a:r>
              <a:rPr lang="en-US" sz="2400" dirty="0"/>
              <a:t>set by seller. What if they are </a:t>
            </a:r>
            <a:r>
              <a:rPr lang="en-US" sz="2400" i="1" dirty="0">
                <a:solidFill>
                  <a:srgbClr val="C00000"/>
                </a:solidFill>
              </a:rPr>
              <a:t>voluntary?</a:t>
            </a:r>
            <a:r>
              <a:rPr lang="en-US" sz="2400" dirty="0"/>
              <a:t>  </a:t>
            </a:r>
          </a:p>
          <a:p>
            <a:r>
              <a:rPr lang="en-US" sz="2400" dirty="0"/>
              <a:t>What if seller offers buyer a </a:t>
            </a:r>
            <a:r>
              <a:rPr lang="en-US" sz="2400" i="1" dirty="0">
                <a:solidFill>
                  <a:srgbClr val="C00000"/>
                </a:solidFill>
              </a:rPr>
              <a:t>cash payment </a:t>
            </a:r>
            <a:r>
              <a:rPr lang="en-US" sz="2400" dirty="0"/>
              <a:t>or </a:t>
            </a:r>
            <a:r>
              <a:rPr lang="en-US" sz="2400" dirty="0">
                <a:solidFill>
                  <a:srgbClr val="C00000"/>
                </a:solidFill>
              </a:rPr>
              <a:t>lower price, </a:t>
            </a:r>
            <a:r>
              <a:rPr lang="en-US" sz="2400" dirty="0"/>
              <a:t>if buyer meets a certain purchase condition…</a:t>
            </a:r>
          </a:p>
          <a:p>
            <a:pPr lvl="1"/>
            <a:r>
              <a:rPr lang="en-US" sz="2000" dirty="0"/>
              <a:t>Exclusivity or near-exclusive share of purchases: </a:t>
            </a:r>
            <a:r>
              <a:rPr lang="en-US" sz="2000" b="1" i="1" dirty="0">
                <a:solidFill>
                  <a:srgbClr val="C00000"/>
                </a:solidFill>
              </a:rPr>
              <a:t>loyalty discount</a:t>
            </a:r>
          </a:p>
          <a:p>
            <a:pPr lvl="1"/>
            <a:r>
              <a:rPr lang="en-US" sz="2000" dirty="0"/>
              <a:t>Buying a bundle of products: </a:t>
            </a:r>
            <a:r>
              <a:rPr lang="en-US" sz="2000" b="1" i="1" dirty="0">
                <a:solidFill>
                  <a:srgbClr val="C00000"/>
                </a:solidFill>
              </a:rPr>
              <a:t>bundled discount</a:t>
            </a:r>
          </a:p>
          <a:p>
            <a:r>
              <a:rPr lang="en-US" sz="2400" dirty="0"/>
              <a:t>How should this type “voluntary” tying or (near-)exclusivity be analyzed?</a:t>
            </a:r>
          </a:p>
          <a:p>
            <a:pPr lvl="1"/>
            <a:r>
              <a:rPr lang="en-US" sz="2000" i="1" dirty="0">
                <a:solidFill>
                  <a:srgbClr val="C00000"/>
                </a:solidFill>
              </a:rPr>
              <a:t>Exclusivity or Tying?</a:t>
            </a:r>
            <a:r>
              <a:rPr lang="en-US" sz="2000" i="1" dirty="0"/>
              <a:t> </a:t>
            </a:r>
            <a:r>
              <a:rPr lang="en-US" sz="2000" dirty="0"/>
              <a:t>Rule of reason or per se illegal (but no price cost test)</a:t>
            </a:r>
          </a:p>
          <a:p>
            <a:pPr lvl="1"/>
            <a:r>
              <a:rPr lang="en-US" sz="2000" i="1" dirty="0">
                <a:solidFill>
                  <a:srgbClr val="C00000"/>
                </a:solidFill>
              </a:rPr>
              <a:t>Predatory Pricing</a:t>
            </a:r>
            <a:r>
              <a:rPr lang="en-US" sz="2000" dirty="0">
                <a:solidFill>
                  <a:srgbClr val="C00000"/>
                </a:solidFill>
              </a:rPr>
              <a:t>?</a:t>
            </a:r>
            <a:r>
              <a:rPr lang="en-US" sz="2000" dirty="0"/>
              <a:t> </a:t>
            </a:r>
            <a:r>
              <a:rPr lang="en-US" sz="2000" i="1" dirty="0"/>
              <a:t>Brooke Group </a:t>
            </a:r>
            <a:r>
              <a:rPr lang="en-US" sz="2000" dirty="0"/>
              <a:t>(including price-cost test)</a:t>
            </a:r>
          </a:p>
          <a:p>
            <a:pPr lvl="1"/>
            <a:r>
              <a:rPr lang="en-US" sz="2000" i="1" dirty="0">
                <a:solidFill>
                  <a:srgbClr val="C00000"/>
                </a:solidFill>
              </a:rPr>
              <a:t>Both? </a:t>
            </a:r>
            <a:r>
              <a:rPr lang="en-US" sz="2000" dirty="0"/>
              <a:t>rule of reason proof of anticompetitive effects </a:t>
            </a:r>
            <a:r>
              <a:rPr lang="en-US" sz="2000" i="1" dirty="0"/>
              <a:t>plus </a:t>
            </a:r>
            <a:r>
              <a:rPr lang="en-US" sz="2000" dirty="0"/>
              <a:t>price/cost test as a “prudential” safe harbor</a:t>
            </a:r>
          </a:p>
          <a:p>
            <a:pPr lvl="1"/>
            <a:r>
              <a:rPr lang="en-US" sz="2000" i="1" dirty="0">
                <a:solidFill>
                  <a:srgbClr val="C00000"/>
                </a:solidFill>
              </a:rPr>
              <a:t>Either?</a:t>
            </a:r>
            <a:r>
              <a:rPr lang="en-US" sz="2000" dirty="0"/>
              <a:t> Plaintiff chooses how to litigate</a:t>
            </a:r>
          </a:p>
          <a:p>
            <a:r>
              <a:rPr lang="en-US" sz="2400" dirty="0">
                <a:solidFill>
                  <a:srgbClr val="C00000"/>
                </a:solidFill>
              </a:rPr>
              <a:t>Thus, CPPs implicate “War of the 2 Paradigms” </a:t>
            </a:r>
          </a:p>
          <a:p>
            <a:r>
              <a:rPr lang="en-US" sz="2400" dirty="0"/>
              <a:t>The war is still unresolved</a:t>
            </a:r>
          </a:p>
        </p:txBody>
      </p:sp>
      <p:sp>
        <p:nvSpPr>
          <p:cNvPr id="4" name="Slide Number Placeholder 3">
            <a:extLst>
              <a:ext uri="{FF2B5EF4-FFF2-40B4-BE49-F238E27FC236}">
                <a16:creationId xmlns:a16="http://schemas.microsoft.com/office/drawing/2014/main" id="{54361BB8-35B9-422D-AEB9-EF394237DF97}"/>
              </a:ext>
            </a:extLst>
          </p:cNvPr>
          <p:cNvSpPr>
            <a:spLocks noGrp="1"/>
          </p:cNvSpPr>
          <p:nvPr>
            <p:ph type="sldNum" sz="quarter" idx="12"/>
          </p:nvPr>
        </p:nvSpPr>
        <p:spPr/>
        <p:txBody>
          <a:bodyPr/>
          <a:lstStyle/>
          <a:p>
            <a:pPr>
              <a:defRPr/>
            </a:pPr>
            <a:fld id="{991FA2BD-1723-4EED-AE72-94F6707D9963}" type="slidenum">
              <a:rPr lang="en-US" smtClean="0">
                <a:solidFill>
                  <a:srgbClr val="000000"/>
                </a:solidFill>
              </a:rPr>
              <a:pPr>
                <a:defRPr/>
              </a:pPr>
              <a:t>52</a:t>
            </a:fld>
            <a:endParaRPr lang="en-US">
              <a:solidFill>
                <a:srgbClr val="000000"/>
              </a:solidFill>
            </a:endParaRPr>
          </a:p>
        </p:txBody>
      </p:sp>
      <p:sp>
        <p:nvSpPr>
          <p:cNvPr id="5" name="TextBox 4">
            <a:extLst>
              <a:ext uri="{FF2B5EF4-FFF2-40B4-BE49-F238E27FC236}">
                <a16:creationId xmlns:a16="http://schemas.microsoft.com/office/drawing/2014/main" id="{B69D5AD0-AD2E-42DD-968A-801076E0822A}"/>
              </a:ext>
            </a:extLst>
          </p:cNvPr>
          <p:cNvSpPr txBox="1"/>
          <p:nvPr/>
        </p:nvSpPr>
        <p:spPr>
          <a:xfrm>
            <a:off x="8445280" y="4422332"/>
            <a:ext cx="3471593" cy="2308324"/>
          </a:xfrm>
          <a:prstGeom prst="rect">
            <a:avLst/>
          </a:prstGeom>
          <a:noFill/>
          <a:ln w="38100">
            <a:solidFill>
              <a:srgbClr val="0070C0"/>
            </a:solidFill>
          </a:ln>
        </p:spPr>
        <p:txBody>
          <a:bodyPr wrap="square" rtlCol="0">
            <a:spAutoFit/>
          </a:bodyPr>
          <a:lstStyle/>
          <a:p>
            <a:r>
              <a:rPr lang="en-US" b="1" dirty="0">
                <a:solidFill>
                  <a:srgbClr val="0070C0"/>
                </a:solidFill>
              </a:rPr>
              <a:t>If use </a:t>
            </a:r>
            <a:r>
              <a:rPr lang="en-US" b="1" i="1" dirty="0">
                <a:solidFill>
                  <a:srgbClr val="0070C0"/>
                </a:solidFill>
              </a:rPr>
              <a:t>Brooke Group</a:t>
            </a:r>
            <a:r>
              <a:rPr lang="en-US" b="1" dirty="0">
                <a:solidFill>
                  <a:srgbClr val="0070C0"/>
                </a:solidFill>
              </a:rPr>
              <a:t>, how to structure price-cost test?  </a:t>
            </a:r>
          </a:p>
          <a:p>
            <a:endParaRPr lang="en-US" b="1" dirty="0">
              <a:solidFill>
                <a:srgbClr val="0070C0"/>
              </a:solidFill>
            </a:endParaRPr>
          </a:p>
          <a:p>
            <a:r>
              <a:rPr lang="en-US" b="1" i="1" dirty="0">
                <a:solidFill>
                  <a:srgbClr val="0070C0"/>
                </a:solidFill>
              </a:rPr>
              <a:t>Average price vs Average cost? </a:t>
            </a:r>
          </a:p>
          <a:p>
            <a:endParaRPr lang="en-US" b="1" dirty="0">
              <a:solidFill>
                <a:srgbClr val="0070C0"/>
              </a:solidFill>
            </a:endParaRPr>
          </a:p>
          <a:p>
            <a:r>
              <a:rPr lang="en-US" b="1" i="1" dirty="0">
                <a:solidFill>
                  <a:srgbClr val="0070C0"/>
                </a:solidFill>
              </a:rPr>
              <a:t>Incremental price vs incremental cost?</a:t>
            </a:r>
          </a:p>
          <a:p>
            <a:endParaRPr lang="en-US" b="1" dirty="0">
              <a:solidFill>
                <a:srgbClr val="0070C0"/>
              </a:solidFill>
            </a:endParaRPr>
          </a:p>
        </p:txBody>
      </p:sp>
      <p:cxnSp>
        <p:nvCxnSpPr>
          <p:cNvPr id="6" name="Straight Arrow Connector 5">
            <a:extLst>
              <a:ext uri="{FF2B5EF4-FFF2-40B4-BE49-F238E27FC236}">
                <a16:creationId xmlns:a16="http://schemas.microsoft.com/office/drawing/2014/main" id="{8F8C6FCF-D6A8-4D15-96A1-80FE74092B6A}"/>
              </a:ext>
            </a:extLst>
          </p:cNvPr>
          <p:cNvCxnSpPr>
            <a:cxnSpLocks/>
          </p:cNvCxnSpPr>
          <p:nvPr/>
        </p:nvCxnSpPr>
        <p:spPr>
          <a:xfrm flipH="1" flipV="1">
            <a:off x="7611828" y="4881061"/>
            <a:ext cx="689507" cy="28295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CF4790A5-20FB-4BE4-8841-20A3AC01FAC5}"/>
              </a:ext>
            </a:extLst>
          </p:cNvPr>
          <p:cNvSpPr txBox="1"/>
          <p:nvPr/>
        </p:nvSpPr>
        <p:spPr>
          <a:xfrm>
            <a:off x="8839200" y="2883147"/>
            <a:ext cx="3077673" cy="923330"/>
          </a:xfrm>
          <a:prstGeom prst="rect">
            <a:avLst/>
          </a:prstGeom>
          <a:noFill/>
          <a:ln w="38100">
            <a:solidFill>
              <a:srgbClr val="0070C0"/>
            </a:solidFill>
          </a:ln>
        </p:spPr>
        <p:txBody>
          <a:bodyPr wrap="square" rtlCol="0">
            <a:spAutoFit/>
          </a:bodyPr>
          <a:lstStyle/>
          <a:p>
            <a:r>
              <a:rPr lang="en-US" b="1" dirty="0">
                <a:solidFill>
                  <a:srgbClr val="0070C0"/>
                </a:solidFill>
              </a:rPr>
              <a:t>Since voluntary, is it less concerning than “coerced” tying or ED?</a:t>
            </a:r>
          </a:p>
        </p:txBody>
      </p:sp>
      <p:cxnSp>
        <p:nvCxnSpPr>
          <p:cNvPr id="9" name="Straight Arrow Connector 8">
            <a:extLst>
              <a:ext uri="{FF2B5EF4-FFF2-40B4-BE49-F238E27FC236}">
                <a16:creationId xmlns:a16="http://schemas.microsoft.com/office/drawing/2014/main" id="{887A807A-E1AD-4E3F-A05B-237A42B892A2}"/>
              </a:ext>
            </a:extLst>
          </p:cNvPr>
          <p:cNvCxnSpPr>
            <a:cxnSpLocks/>
          </p:cNvCxnSpPr>
          <p:nvPr/>
        </p:nvCxnSpPr>
        <p:spPr>
          <a:xfrm flipH="1">
            <a:off x="7880286" y="3219589"/>
            <a:ext cx="592751" cy="25044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5D6B2588-9C2D-45B3-BCA7-B96EE9725565}"/>
              </a:ext>
            </a:extLst>
          </p:cNvPr>
          <p:cNvSpPr txBox="1"/>
          <p:nvPr/>
        </p:nvSpPr>
        <p:spPr>
          <a:xfrm>
            <a:off x="8681803" y="1785103"/>
            <a:ext cx="2697682" cy="646331"/>
          </a:xfrm>
          <a:prstGeom prst="rect">
            <a:avLst/>
          </a:prstGeom>
          <a:noFill/>
          <a:ln w="38100">
            <a:solidFill>
              <a:srgbClr val="0070C0"/>
            </a:solidFill>
          </a:ln>
        </p:spPr>
        <p:txBody>
          <a:bodyPr wrap="square" rtlCol="0">
            <a:spAutoFit/>
          </a:bodyPr>
          <a:lstStyle/>
          <a:p>
            <a:r>
              <a:rPr lang="en-US" b="1" dirty="0">
                <a:solidFill>
                  <a:srgbClr val="0070C0"/>
                </a:solidFill>
              </a:rPr>
              <a:t>Analytics are similar for </a:t>
            </a:r>
            <a:br>
              <a:rPr lang="en-US" b="1" dirty="0">
                <a:solidFill>
                  <a:srgbClr val="0070C0"/>
                </a:solidFill>
              </a:rPr>
            </a:br>
            <a:r>
              <a:rPr lang="en-US" b="1" dirty="0">
                <a:solidFill>
                  <a:srgbClr val="0070C0"/>
                </a:solidFill>
              </a:rPr>
              <a:t>both types</a:t>
            </a:r>
          </a:p>
        </p:txBody>
      </p:sp>
      <p:cxnSp>
        <p:nvCxnSpPr>
          <p:cNvPr id="12" name="Straight Arrow Connector 11">
            <a:extLst>
              <a:ext uri="{FF2B5EF4-FFF2-40B4-BE49-F238E27FC236}">
                <a16:creationId xmlns:a16="http://schemas.microsoft.com/office/drawing/2014/main" id="{44227362-676F-4EA1-AB9E-58E8BFE209BC}"/>
              </a:ext>
            </a:extLst>
          </p:cNvPr>
          <p:cNvCxnSpPr>
            <a:cxnSpLocks/>
          </p:cNvCxnSpPr>
          <p:nvPr/>
        </p:nvCxnSpPr>
        <p:spPr>
          <a:xfrm flipH="1">
            <a:off x="7903045" y="2208902"/>
            <a:ext cx="592751" cy="25044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9595820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C2DF2F-77BA-4D84-A86D-A7652594F571}"/>
              </a:ext>
            </a:extLst>
          </p:cNvPr>
          <p:cNvSpPr>
            <a:spLocks noGrp="1"/>
          </p:cNvSpPr>
          <p:nvPr>
            <p:ph type="title"/>
          </p:nvPr>
        </p:nvSpPr>
        <p:spPr>
          <a:xfrm>
            <a:off x="1162050" y="-152400"/>
            <a:ext cx="7886700" cy="1325563"/>
          </a:xfrm>
        </p:spPr>
        <p:txBody>
          <a:bodyPr>
            <a:normAutofit/>
          </a:bodyPr>
          <a:lstStyle/>
          <a:p>
            <a:r>
              <a:rPr lang="en-US" dirty="0"/>
              <a:t>Sample of </a:t>
            </a:r>
            <a:r>
              <a:rPr lang="en-US" sz="3200" dirty="0"/>
              <a:t>Cases</a:t>
            </a:r>
          </a:p>
        </p:txBody>
      </p:sp>
      <p:sp>
        <p:nvSpPr>
          <p:cNvPr id="3" name="Content Placeholder 2">
            <a:extLst>
              <a:ext uri="{FF2B5EF4-FFF2-40B4-BE49-F238E27FC236}">
                <a16:creationId xmlns:a16="http://schemas.microsoft.com/office/drawing/2014/main" id="{39ECFD47-674B-49B2-AE9E-CF17AC6177E4}"/>
              </a:ext>
            </a:extLst>
          </p:cNvPr>
          <p:cNvSpPr>
            <a:spLocks noGrp="1"/>
          </p:cNvSpPr>
          <p:nvPr>
            <p:ph idx="1"/>
          </p:nvPr>
        </p:nvSpPr>
        <p:spPr>
          <a:xfrm>
            <a:off x="838200" y="838200"/>
            <a:ext cx="8534400" cy="6019800"/>
          </a:xfrm>
        </p:spPr>
        <p:txBody>
          <a:bodyPr>
            <a:normAutofit lnSpcReduction="10000"/>
          </a:bodyPr>
          <a:lstStyle/>
          <a:p>
            <a:r>
              <a:rPr lang="en-US" sz="2000" i="1" dirty="0"/>
              <a:t>Ortho</a:t>
            </a:r>
            <a:r>
              <a:rPr lang="en-US" sz="2000" dirty="0"/>
              <a:t> (</a:t>
            </a:r>
            <a:r>
              <a:rPr lang="en-US" sz="2000" dirty="0" err="1"/>
              <a:t>S.D.N.Y</a:t>
            </a:r>
            <a:r>
              <a:rPr lang="en-US" sz="2000" dirty="0"/>
              <a:t>. 1996)</a:t>
            </a:r>
          </a:p>
          <a:p>
            <a:pPr lvl="1"/>
            <a:r>
              <a:rPr lang="en-US" sz="1600" dirty="0"/>
              <a:t>Bundled discount for medical tests</a:t>
            </a:r>
          </a:p>
          <a:p>
            <a:pPr lvl="1"/>
            <a:r>
              <a:rPr lang="en-US" sz="1600" dirty="0"/>
              <a:t>Defined as tying; said that per se rule applies if incremental price less than incremental cost (But, below-cost result not shown in case)</a:t>
            </a:r>
          </a:p>
          <a:p>
            <a:r>
              <a:rPr lang="en-US" sz="2000" i="1" dirty="0"/>
              <a:t>Concord Boat</a:t>
            </a:r>
            <a:r>
              <a:rPr lang="en-US" sz="2000" dirty="0"/>
              <a:t> (8th Cir. 2000) </a:t>
            </a:r>
          </a:p>
          <a:p>
            <a:pPr lvl="1"/>
            <a:r>
              <a:rPr lang="en-US" sz="1600" dirty="0"/>
              <a:t>Loyalty discount on “stern drive” engines for small boats</a:t>
            </a:r>
          </a:p>
          <a:p>
            <a:pPr lvl="1"/>
            <a:r>
              <a:rPr lang="en-US" sz="1600" dirty="0"/>
              <a:t>No violation; rejected plaintiff expert</a:t>
            </a:r>
          </a:p>
          <a:p>
            <a:r>
              <a:rPr lang="en-US" sz="2000" i="1" dirty="0" err="1"/>
              <a:t>LePages</a:t>
            </a:r>
            <a:r>
              <a:rPr lang="en-US" sz="2000" dirty="0"/>
              <a:t> (3d Cir. 2003) </a:t>
            </a:r>
          </a:p>
          <a:p>
            <a:pPr lvl="1"/>
            <a:r>
              <a:rPr lang="en-US" sz="1600" dirty="0"/>
              <a:t>Bundled discount of 3M products (discount on branded “Scotch” tape if buy EM private label tape))</a:t>
            </a:r>
          </a:p>
          <a:p>
            <a:pPr lvl="1"/>
            <a:r>
              <a:rPr lang="en-US" sz="1600" dirty="0"/>
              <a:t>Found to be anticompetitive </a:t>
            </a:r>
          </a:p>
          <a:p>
            <a:pPr lvl="1"/>
            <a:r>
              <a:rPr lang="en-US" sz="1600" dirty="0"/>
              <a:t>Court did not require </a:t>
            </a:r>
            <a:r>
              <a:rPr lang="en-US" sz="1600" i="1" dirty="0"/>
              <a:t>Brooke Group </a:t>
            </a:r>
            <a:r>
              <a:rPr lang="en-US" sz="1600" dirty="0"/>
              <a:t>PCT or </a:t>
            </a:r>
            <a:r>
              <a:rPr lang="en-US" sz="1600" dirty="0" err="1"/>
              <a:t>IPCT</a:t>
            </a:r>
            <a:endParaRPr lang="en-US" sz="1600" dirty="0"/>
          </a:p>
          <a:p>
            <a:pPr lvl="1"/>
            <a:r>
              <a:rPr lang="en-US" sz="1600" dirty="0"/>
              <a:t>Relied on substantial foreclosure; entrant could not match since multiproduct</a:t>
            </a:r>
          </a:p>
          <a:p>
            <a:r>
              <a:rPr lang="en-US" sz="2000" i="1" dirty="0" err="1"/>
              <a:t>Peacehealth</a:t>
            </a:r>
            <a:r>
              <a:rPr lang="en-US" sz="2000" dirty="0"/>
              <a:t> (9th Cir. 2008) </a:t>
            </a:r>
          </a:p>
          <a:p>
            <a:pPr lvl="1"/>
            <a:r>
              <a:rPr lang="en-US" sz="1600" dirty="0"/>
              <a:t>Bundled discount to insurers </a:t>
            </a:r>
            <a:br>
              <a:rPr lang="en-US" sz="1600" dirty="0"/>
            </a:br>
            <a:r>
              <a:rPr lang="en-US" sz="1600" dirty="0"/>
              <a:t>(large discount on “tertiary” services if buy primary /secondary services)</a:t>
            </a:r>
          </a:p>
          <a:p>
            <a:pPr lvl="1"/>
            <a:r>
              <a:rPr lang="en-US" sz="1600" dirty="0"/>
              <a:t>Remanded (and case then settled)</a:t>
            </a:r>
          </a:p>
          <a:p>
            <a:pPr lvl="1"/>
            <a:r>
              <a:rPr lang="en-US" sz="1600" dirty="0"/>
              <a:t>Invited and received many Amicus briefs </a:t>
            </a:r>
          </a:p>
          <a:p>
            <a:pPr lvl="1"/>
            <a:r>
              <a:rPr lang="en-US" sz="1600" dirty="0"/>
              <a:t>Rejected </a:t>
            </a:r>
            <a:r>
              <a:rPr lang="en-US" sz="1600" i="1" dirty="0" err="1"/>
              <a:t>LePages</a:t>
            </a:r>
            <a:r>
              <a:rPr lang="en-US" sz="1600" i="1" dirty="0"/>
              <a:t> </a:t>
            </a:r>
            <a:r>
              <a:rPr lang="en-US" sz="1600" dirty="0"/>
              <a:t>and PCT.</a:t>
            </a:r>
          </a:p>
          <a:p>
            <a:pPr lvl="1"/>
            <a:r>
              <a:rPr lang="en-US" sz="1600" dirty="0"/>
              <a:t>Adopts </a:t>
            </a:r>
            <a:r>
              <a:rPr lang="en-US" sz="1600" dirty="0" err="1"/>
              <a:t>IPCT</a:t>
            </a:r>
            <a:r>
              <a:rPr lang="en-US" sz="1600" dirty="0"/>
              <a:t>, which it calls the “discount attribution” test (i.e., attribute the discount on tying product to tied product) </a:t>
            </a:r>
          </a:p>
          <a:p>
            <a:pPr lvl="1"/>
            <a:r>
              <a:rPr lang="en-US" sz="1600" dirty="0"/>
              <a:t>No recoupment prong required; but antitrust injury prong appears similar</a:t>
            </a:r>
          </a:p>
        </p:txBody>
      </p:sp>
      <p:sp>
        <p:nvSpPr>
          <p:cNvPr id="4" name="Slide Number Placeholder 3">
            <a:extLst>
              <a:ext uri="{FF2B5EF4-FFF2-40B4-BE49-F238E27FC236}">
                <a16:creationId xmlns:a16="http://schemas.microsoft.com/office/drawing/2014/main" id="{0AC49D32-7F7C-4843-AB55-B4BA1CD815C3}"/>
              </a:ext>
            </a:extLst>
          </p:cNvPr>
          <p:cNvSpPr>
            <a:spLocks noGrp="1"/>
          </p:cNvSpPr>
          <p:nvPr>
            <p:ph type="sldNum" sz="quarter" idx="12"/>
          </p:nvPr>
        </p:nvSpPr>
        <p:spPr/>
        <p:txBody>
          <a:bodyPr/>
          <a:lstStyle/>
          <a:p>
            <a:pPr>
              <a:defRPr/>
            </a:pPr>
            <a:fld id="{991FA2BD-1723-4EED-AE72-94F6707D9963}" type="slidenum">
              <a:rPr lang="en-US" smtClean="0">
                <a:solidFill>
                  <a:srgbClr val="000000"/>
                </a:solidFill>
              </a:rPr>
              <a:pPr>
                <a:defRPr/>
              </a:pPr>
              <a:t>53</a:t>
            </a:fld>
            <a:endParaRPr lang="en-US">
              <a:solidFill>
                <a:srgbClr val="000000"/>
              </a:solidFill>
            </a:endParaRPr>
          </a:p>
        </p:txBody>
      </p:sp>
      <p:sp>
        <p:nvSpPr>
          <p:cNvPr id="5" name="TextBox 4">
            <a:extLst>
              <a:ext uri="{FF2B5EF4-FFF2-40B4-BE49-F238E27FC236}">
                <a16:creationId xmlns:a16="http://schemas.microsoft.com/office/drawing/2014/main" id="{AA3AFC69-7A51-4739-9FD1-A57A9A01F2C3}"/>
              </a:ext>
            </a:extLst>
          </p:cNvPr>
          <p:cNvSpPr txBox="1"/>
          <p:nvPr/>
        </p:nvSpPr>
        <p:spPr>
          <a:xfrm>
            <a:off x="9048750" y="4367480"/>
            <a:ext cx="2838450" cy="1323439"/>
          </a:xfrm>
          <a:prstGeom prst="rect">
            <a:avLst/>
          </a:prstGeom>
          <a:noFill/>
          <a:ln w="38100">
            <a:solidFill>
              <a:srgbClr val="0070C0"/>
            </a:solidFill>
          </a:ln>
        </p:spPr>
        <p:txBody>
          <a:bodyPr wrap="square" rtlCol="0">
            <a:spAutoFit/>
          </a:bodyPr>
          <a:lstStyle/>
          <a:p>
            <a:r>
              <a:rPr lang="en-US" sz="2000" b="1" dirty="0" err="1">
                <a:solidFill>
                  <a:srgbClr val="0070C0"/>
                </a:solidFill>
              </a:rPr>
              <a:t>Telecomms</a:t>
            </a:r>
            <a:r>
              <a:rPr lang="en-US" sz="2000" b="1" dirty="0">
                <a:solidFill>
                  <a:srgbClr val="0070C0"/>
                </a:solidFill>
              </a:rPr>
              <a:t> Amici suggested </a:t>
            </a:r>
            <a:r>
              <a:rPr lang="en-US" sz="2000" b="1" i="1" dirty="0">
                <a:solidFill>
                  <a:srgbClr val="0070C0"/>
                </a:solidFill>
              </a:rPr>
              <a:t>full BG (i.e., average </a:t>
            </a:r>
            <a:r>
              <a:rPr lang="en-US" sz="2000" b="1" dirty="0">
                <a:solidFill>
                  <a:srgbClr val="0070C0"/>
                </a:solidFill>
              </a:rPr>
              <a:t>price of entire bundle vs average cost</a:t>
            </a:r>
          </a:p>
        </p:txBody>
      </p:sp>
      <p:cxnSp>
        <p:nvCxnSpPr>
          <p:cNvPr id="6" name="Straight Arrow Connector 5">
            <a:extLst>
              <a:ext uri="{FF2B5EF4-FFF2-40B4-BE49-F238E27FC236}">
                <a16:creationId xmlns:a16="http://schemas.microsoft.com/office/drawing/2014/main" id="{51B6AD30-BC94-4AB3-8D12-DB08F5C01A26}"/>
              </a:ext>
            </a:extLst>
          </p:cNvPr>
          <p:cNvCxnSpPr>
            <a:cxnSpLocks/>
          </p:cNvCxnSpPr>
          <p:nvPr/>
        </p:nvCxnSpPr>
        <p:spPr>
          <a:xfrm flipH="1">
            <a:off x="6781800" y="5257800"/>
            <a:ext cx="1676400" cy="18341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15957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8560" y="1062466"/>
            <a:ext cx="10515600" cy="2852737"/>
          </a:xfrm>
        </p:spPr>
        <p:txBody>
          <a:bodyPr/>
          <a:lstStyle/>
          <a:p>
            <a:pPr algn="ctr"/>
            <a:r>
              <a:rPr lang="en-US" sz="3600" dirty="0"/>
              <a:t>Modern Approach </a:t>
            </a:r>
          </a:p>
        </p:txBody>
      </p:sp>
      <p:sp>
        <p:nvSpPr>
          <p:cNvPr id="3" name="Text Placeholder 2"/>
          <p:cNvSpPr>
            <a:spLocks noGrp="1"/>
          </p:cNvSpPr>
          <p:nvPr>
            <p:ph type="body" idx="1"/>
          </p:nvPr>
        </p:nvSpPr>
        <p:spPr/>
        <p:txBody>
          <a:bodyPr/>
          <a:lstStyle/>
          <a:p>
            <a:r>
              <a:rPr lang="en-US" dirty="0"/>
              <a:t> </a:t>
            </a:r>
          </a:p>
        </p:txBody>
      </p:sp>
      <p:sp>
        <p:nvSpPr>
          <p:cNvPr id="4" name="Slide Number Placeholder 3">
            <a:extLst>
              <a:ext uri="{FF2B5EF4-FFF2-40B4-BE49-F238E27FC236}">
                <a16:creationId xmlns:a16="http://schemas.microsoft.com/office/drawing/2014/main" id="{01414969-E2A2-4C06-B2B5-964C73F12BDD}"/>
              </a:ext>
            </a:extLst>
          </p:cNvPr>
          <p:cNvSpPr>
            <a:spLocks noGrp="1"/>
          </p:cNvSpPr>
          <p:nvPr>
            <p:ph type="sldNum" sz="quarter" idx="12"/>
          </p:nvPr>
        </p:nvSpPr>
        <p:spPr/>
        <p:txBody>
          <a:bodyPr/>
          <a:lstStyle/>
          <a:p>
            <a:fld id="{AED887C7-F0E8-4606-A69D-D8C14AD94506}" type="slidenum">
              <a:rPr lang="en-US" smtClean="0"/>
              <a:t>6</a:t>
            </a:fld>
            <a:endParaRPr lang="en-US"/>
          </a:p>
        </p:txBody>
      </p:sp>
    </p:spTree>
    <p:extLst>
      <p:ext uri="{BB962C8B-B14F-4D97-AF65-F5344CB8AC3E}">
        <p14:creationId xmlns:p14="http://schemas.microsoft.com/office/powerpoint/2010/main" val="15443745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5760" y="274638"/>
            <a:ext cx="9815060" cy="1143000"/>
          </a:xfrm>
        </p:spPr>
        <p:txBody>
          <a:bodyPr>
            <a:normAutofit/>
          </a:bodyPr>
          <a:lstStyle/>
          <a:p>
            <a:r>
              <a:rPr lang="en-US" dirty="0">
                <a:latin typeface="Times New Roman" pitchFamily="18" charset="0"/>
                <a:cs typeface="Times New Roman" pitchFamily="18" charset="0"/>
              </a:rPr>
              <a:t>Contrasting Approaches to Foreclosure Analysis in Exclusive Dealing</a:t>
            </a:r>
          </a:p>
        </p:txBody>
      </p:sp>
      <p:sp>
        <p:nvSpPr>
          <p:cNvPr id="3" name="Text Placeholder 2"/>
          <p:cNvSpPr>
            <a:spLocks noGrp="1"/>
          </p:cNvSpPr>
          <p:nvPr>
            <p:ph type="body" idx="1"/>
          </p:nvPr>
        </p:nvSpPr>
        <p:spPr>
          <a:xfrm>
            <a:off x="839788" y="1269207"/>
            <a:ext cx="5157787" cy="823912"/>
          </a:xfrm>
        </p:spPr>
        <p:txBody>
          <a:bodyPr/>
          <a:lstStyle/>
          <a:p>
            <a:r>
              <a:rPr lang="en-US" dirty="0">
                <a:latin typeface="Times New Roman" pitchFamily="18" charset="0"/>
                <a:cs typeface="Times New Roman" pitchFamily="18" charset="0"/>
              </a:rPr>
              <a:t>	</a:t>
            </a:r>
            <a:r>
              <a:rPr lang="en-US" u="sng" dirty="0">
                <a:solidFill>
                  <a:srgbClr val="C00000"/>
                </a:solidFill>
                <a:latin typeface="Times New Roman" pitchFamily="18" charset="0"/>
                <a:cs typeface="Times New Roman" pitchFamily="18" charset="0"/>
              </a:rPr>
              <a:t>Traditional</a:t>
            </a:r>
          </a:p>
        </p:txBody>
      </p:sp>
      <p:sp>
        <p:nvSpPr>
          <p:cNvPr id="4" name="Content Placeholder 3"/>
          <p:cNvSpPr>
            <a:spLocks noGrp="1"/>
          </p:cNvSpPr>
          <p:nvPr>
            <p:ph sz="half" idx="2"/>
          </p:nvPr>
        </p:nvSpPr>
        <p:spPr>
          <a:xfrm>
            <a:off x="687388" y="2257425"/>
            <a:ext cx="5157787" cy="3684588"/>
          </a:xfrm>
        </p:spPr>
        <p:txBody>
          <a:bodyPr>
            <a:normAutofit fontScale="85000" lnSpcReduction="20000"/>
          </a:bodyPr>
          <a:lstStyle/>
          <a:p>
            <a:r>
              <a:rPr lang="en-US" dirty="0">
                <a:latin typeface="Times New Roman" pitchFamily="18" charset="0"/>
                <a:cs typeface="Times New Roman" pitchFamily="18" charset="0"/>
              </a:rPr>
              <a:t>Focus on </a:t>
            </a:r>
            <a:r>
              <a:rPr lang="en-US" b="1" dirty="0">
                <a:solidFill>
                  <a:srgbClr val="C00000"/>
                </a:solidFill>
                <a:latin typeface="Times New Roman" pitchFamily="18" charset="0"/>
                <a:cs typeface="Times New Roman" pitchFamily="18" charset="0"/>
              </a:rPr>
              <a:t>“foreclosure rate”</a:t>
            </a:r>
          </a:p>
          <a:p>
            <a:pPr marL="742950" lvl="2" indent="-342900"/>
            <a:r>
              <a:rPr lang="en-US" sz="2400" i="1" dirty="0">
                <a:latin typeface="Times New Roman" pitchFamily="18" charset="0"/>
                <a:cs typeface="Times New Roman" pitchFamily="18" charset="0"/>
              </a:rPr>
              <a:t>Question: What percentage of the relevant market has been “foreclosed”? </a:t>
            </a:r>
          </a:p>
          <a:p>
            <a:pPr lvl="1"/>
            <a:r>
              <a:rPr lang="en-US" i="1" dirty="0">
                <a:latin typeface="Times New Roman" pitchFamily="18" charset="0"/>
                <a:cs typeface="Times New Roman" pitchFamily="18" charset="0"/>
              </a:rPr>
              <a:t>Approach: Infer anticompetitive effect from “substantial foreclosure</a:t>
            </a:r>
          </a:p>
          <a:p>
            <a:r>
              <a:rPr lang="en-US" dirty="0">
                <a:latin typeface="Times New Roman" pitchFamily="18" charset="0"/>
                <a:cs typeface="Times New Roman" pitchFamily="18" charset="0"/>
              </a:rPr>
              <a:t>Analogous to inferring harm from “market share”</a:t>
            </a:r>
          </a:p>
          <a:p>
            <a:pPr lvl="1"/>
            <a:endParaRPr lang="en-US" i="1" dirty="0">
              <a:latin typeface="Times New Roman" pitchFamily="18" charset="0"/>
              <a:cs typeface="Times New Roman" pitchFamily="18" charset="0"/>
            </a:endParaRPr>
          </a:p>
        </p:txBody>
      </p:sp>
      <p:sp>
        <p:nvSpPr>
          <p:cNvPr id="5" name="Text Placeholder 4"/>
          <p:cNvSpPr>
            <a:spLocks noGrp="1"/>
          </p:cNvSpPr>
          <p:nvPr>
            <p:ph type="body" sz="quarter" idx="3"/>
          </p:nvPr>
        </p:nvSpPr>
        <p:spPr>
          <a:xfrm>
            <a:off x="6096000" y="1269207"/>
            <a:ext cx="5183188" cy="823912"/>
          </a:xfrm>
        </p:spPr>
        <p:txBody>
          <a:bodyPr/>
          <a:lstStyle/>
          <a:p>
            <a:r>
              <a:rPr lang="en-US" dirty="0">
                <a:solidFill>
                  <a:srgbClr val="C00000"/>
                </a:solidFill>
                <a:latin typeface="Times New Roman" pitchFamily="18" charset="0"/>
                <a:cs typeface="Times New Roman" pitchFamily="18" charset="0"/>
              </a:rPr>
              <a:t>        </a:t>
            </a:r>
            <a:r>
              <a:rPr lang="en-US" u="sng" dirty="0">
                <a:solidFill>
                  <a:srgbClr val="C00000"/>
                </a:solidFill>
                <a:latin typeface="Times New Roman" pitchFamily="18" charset="0"/>
                <a:cs typeface="Times New Roman" pitchFamily="18" charset="0"/>
              </a:rPr>
              <a:t>Modernized RRC/</a:t>
            </a:r>
            <a:r>
              <a:rPr lang="en-US" u="sng" dirty="0" err="1">
                <a:solidFill>
                  <a:srgbClr val="C00000"/>
                </a:solidFill>
                <a:latin typeface="Times New Roman" pitchFamily="18" charset="0"/>
                <a:cs typeface="Times New Roman" pitchFamily="18" charset="0"/>
              </a:rPr>
              <a:t>Foreclosre</a:t>
            </a:r>
            <a:endParaRPr lang="en-US" u="sng" dirty="0">
              <a:solidFill>
                <a:srgbClr val="C00000"/>
              </a:solidFill>
              <a:latin typeface="Times New Roman" pitchFamily="18" charset="0"/>
              <a:cs typeface="Times New Roman" pitchFamily="18" charset="0"/>
            </a:endParaRPr>
          </a:p>
        </p:txBody>
      </p:sp>
      <p:sp>
        <p:nvSpPr>
          <p:cNvPr id="6" name="Content Placeholder 5"/>
          <p:cNvSpPr>
            <a:spLocks noGrp="1"/>
          </p:cNvSpPr>
          <p:nvPr>
            <p:ph sz="quarter" idx="4"/>
          </p:nvPr>
        </p:nvSpPr>
        <p:spPr>
          <a:xfrm>
            <a:off x="6019006" y="2257425"/>
            <a:ext cx="5183188" cy="3684588"/>
          </a:xfrm>
        </p:spPr>
        <p:txBody>
          <a:bodyPr>
            <a:normAutofit fontScale="85000" lnSpcReduction="20000"/>
          </a:bodyPr>
          <a:lstStyle/>
          <a:p>
            <a:r>
              <a:rPr lang="en-US" dirty="0">
                <a:latin typeface="Times New Roman" pitchFamily="18" charset="0"/>
                <a:cs typeface="Times New Roman" pitchFamily="18" charset="0"/>
              </a:rPr>
              <a:t>Focus on the </a:t>
            </a:r>
            <a:r>
              <a:rPr lang="en-US" b="1" i="1" dirty="0">
                <a:solidFill>
                  <a:srgbClr val="C00000"/>
                </a:solidFill>
                <a:latin typeface="Times New Roman" pitchFamily="18" charset="0"/>
                <a:cs typeface="Times New Roman" pitchFamily="18" charset="0"/>
              </a:rPr>
              <a:t>mechanism of exclusion</a:t>
            </a:r>
            <a:r>
              <a:rPr lang="en-US" dirty="0">
                <a:latin typeface="Times New Roman" pitchFamily="18" charset="0"/>
                <a:cs typeface="Times New Roman" pitchFamily="18" charset="0"/>
              </a:rPr>
              <a:t>:</a:t>
            </a:r>
          </a:p>
          <a:p>
            <a:pPr lvl="1"/>
            <a:r>
              <a:rPr lang="en-US" dirty="0">
                <a:latin typeface="Times New Roman" pitchFamily="18" charset="0"/>
                <a:cs typeface="Times New Roman" pitchFamily="18" charset="0"/>
              </a:rPr>
              <a:t>How “foreclosure” can be “exclusionary”</a:t>
            </a:r>
          </a:p>
          <a:p>
            <a:pPr lvl="1"/>
            <a:r>
              <a:rPr lang="en-US" dirty="0">
                <a:latin typeface="Times New Roman" pitchFamily="18" charset="0"/>
                <a:cs typeface="Times New Roman" pitchFamily="18" charset="0"/>
              </a:rPr>
              <a:t>Impact of conduct on rival (RRC/</a:t>
            </a:r>
            <a:r>
              <a:rPr lang="en-US" dirty="0" err="1">
                <a:latin typeface="Times New Roman" pitchFamily="18" charset="0"/>
                <a:cs typeface="Times New Roman" pitchFamily="18" charset="0"/>
              </a:rPr>
              <a:t>RRR</a:t>
            </a:r>
            <a:r>
              <a:rPr lang="en-US" dirty="0">
                <a:latin typeface="Times New Roman" pitchFamily="18" charset="0"/>
                <a:cs typeface="Times New Roman" pitchFamily="18" charset="0"/>
              </a:rPr>
              <a:t>)</a:t>
            </a:r>
          </a:p>
          <a:p>
            <a:pPr lvl="2"/>
            <a:r>
              <a:rPr lang="en-US" dirty="0">
                <a:latin typeface="Times New Roman" pitchFamily="18" charset="0"/>
                <a:cs typeface="Times New Roman" pitchFamily="18" charset="0"/>
              </a:rPr>
              <a:t>Foreclosure rate can be relevant, but in context of other information </a:t>
            </a:r>
          </a:p>
          <a:p>
            <a:pPr lvl="2"/>
            <a:r>
              <a:rPr lang="en-US" dirty="0">
                <a:latin typeface="Times New Roman" pitchFamily="18" charset="0"/>
                <a:cs typeface="Times New Roman" pitchFamily="18" charset="0"/>
              </a:rPr>
              <a:t>Rival Counter-strategies also relevant</a:t>
            </a:r>
          </a:p>
          <a:p>
            <a:pPr lvl="1"/>
            <a:r>
              <a:rPr lang="en-US" dirty="0">
                <a:latin typeface="Times New Roman" pitchFamily="18" charset="0"/>
                <a:cs typeface="Times New Roman" pitchFamily="18" charset="0"/>
              </a:rPr>
              <a:t>Impact on downstream consumers also relevant (POP)</a:t>
            </a:r>
          </a:p>
          <a:p>
            <a:r>
              <a:rPr lang="en-US" dirty="0">
                <a:latin typeface="Times New Roman" pitchFamily="18" charset="0"/>
                <a:cs typeface="Times New Roman" pitchFamily="18" charset="0"/>
              </a:rPr>
              <a:t>Recognize that recoupment can be simultaneous </a:t>
            </a:r>
          </a:p>
          <a:p>
            <a:r>
              <a:rPr lang="en-US" i="1" dirty="0">
                <a:solidFill>
                  <a:srgbClr val="C00000"/>
                </a:solidFill>
                <a:latin typeface="Times New Roman" pitchFamily="18" charset="0"/>
                <a:cs typeface="Times New Roman" pitchFamily="18" charset="0"/>
              </a:rPr>
              <a:t>Exclusive dealing cases recently have been focused mainly on firms with monopoly power</a:t>
            </a:r>
          </a:p>
        </p:txBody>
      </p:sp>
      <p:sp>
        <p:nvSpPr>
          <p:cNvPr id="7" name="Slide Number Placeholder 6"/>
          <p:cNvSpPr>
            <a:spLocks noGrp="1"/>
          </p:cNvSpPr>
          <p:nvPr>
            <p:ph type="sldNum" sz="quarter" idx="12"/>
          </p:nvPr>
        </p:nvSpPr>
        <p:spPr/>
        <p:txBody>
          <a:bodyPr/>
          <a:lstStyle/>
          <a:p>
            <a:pPr>
              <a:defRPr/>
            </a:pPr>
            <a:fld id="{49225279-7568-44A6-95CA-0BEE59E67B08}" type="slidenum">
              <a:rPr lang="en-US" smtClean="0">
                <a:solidFill>
                  <a:srgbClr val="000000"/>
                </a:solidFill>
              </a:rPr>
              <a:pPr>
                <a:defRPr/>
              </a:pPr>
              <a:t>7</a:t>
            </a:fld>
            <a:endParaRPr lang="en-US">
              <a:solidFill>
                <a:srgbClr val="000000"/>
              </a:solidFill>
            </a:endParaRPr>
          </a:p>
        </p:txBody>
      </p:sp>
    </p:spTree>
    <p:extLst>
      <p:ext uri="{BB962C8B-B14F-4D97-AF65-F5344CB8AC3E}">
        <p14:creationId xmlns:p14="http://schemas.microsoft.com/office/powerpoint/2010/main" val="22759154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7258" y="90520"/>
            <a:ext cx="10515600" cy="1325563"/>
          </a:xfrm>
        </p:spPr>
        <p:txBody>
          <a:bodyPr>
            <a:normAutofit/>
          </a:bodyPr>
          <a:lstStyle/>
          <a:p>
            <a:r>
              <a:rPr lang="en-US" sz="3200" dirty="0"/>
              <a:t>Justice O’Connor </a:t>
            </a:r>
            <a:r>
              <a:rPr lang="en-US" sz="3200" i="1" dirty="0"/>
              <a:t>Jefferson Parish </a:t>
            </a:r>
            <a:r>
              <a:rPr lang="en-US" sz="3200" dirty="0"/>
              <a:t>on Exclusive Dealing</a:t>
            </a:r>
            <a:r>
              <a:rPr lang="en-US" sz="3200" i="1" dirty="0"/>
              <a:t>:</a:t>
            </a:r>
            <a:br>
              <a:rPr lang="en-US" sz="3200" i="1" dirty="0"/>
            </a:br>
            <a:r>
              <a:rPr lang="en-US" sz="3200" i="1" dirty="0"/>
              <a:t>Input Foreclosure, Customer Foreclosure &amp; Efficiencies</a:t>
            </a:r>
          </a:p>
        </p:txBody>
      </p:sp>
      <p:sp>
        <p:nvSpPr>
          <p:cNvPr id="3" name="Content Placeholder 2"/>
          <p:cNvSpPr>
            <a:spLocks noGrp="1"/>
          </p:cNvSpPr>
          <p:nvPr>
            <p:ph idx="1"/>
          </p:nvPr>
        </p:nvSpPr>
        <p:spPr>
          <a:xfrm>
            <a:off x="302027" y="1628340"/>
            <a:ext cx="7180119" cy="4351338"/>
          </a:xfrm>
        </p:spPr>
        <p:txBody>
          <a:bodyPr>
            <a:normAutofit fontScale="92500" lnSpcReduction="20000"/>
          </a:bodyPr>
          <a:lstStyle/>
          <a:p>
            <a:pPr marL="0" indent="0">
              <a:buNone/>
            </a:pPr>
            <a:r>
              <a:rPr lang="en-US" sz="2400" dirty="0"/>
              <a:t>“Exclusive dealing arrangements may, in some circumstances, create or extend market power of a supplier or the purchaser party to the exclusive dealing arrangement, and may thus restrain horizontal competition.” </a:t>
            </a:r>
          </a:p>
          <a:p>
            <a:pPr marL="0" indent="0">
              <a:buNone/>
            </a:pPr>
            <a:endParaRPr lang="en-US" sz="2400" dirty="0"/>
          </a:p>
          <a:p>
            <a:pPr marL="0" indent="0">
              <a:buNone/>
            </a:pPr>
            <a:r>
              <a:rPr lang="en-US" sz="2400" dirty="0"/>
              <a:t>“Exclusive dealing can have adverse economic consequences by allowing one supplier of goods or services unreasonably to </a:t>
            </a:r>
            <a:br>
              <a:rPr lang="en-US" sz="2400" dirty="0"/>
            </a:br>
            <a:r>
              <a:rPr lang="en-US" sz="2400" b="1" dirty="0">
                <a:solidFill>
                  <a:srgbClr val="C00000"/>
                </a:solidFill>
              </a:rPr>
              <a:t>deprive other suppliers of a market for their goods</a:t>
            </a:r>
            <a:r>
              <a:rPr lang="en-US" sz="2400" dirty="0"/>
              <a:t>, </a:t>
            </a:r>
            <a:br>
              <a:rPr lang="en-US" sz="2400" dirty="0"/>
            </a:br>
            <a:r>
              <a:rPr lang="en-US" sz="2400" dirty="0"/>
              <a:t>or by allowing one buyer of goods unreasonably to </a:t>
            </a:r>
            <a:br>
              <a:rPr lang="en-US" sz="2400" dirty="0"/>
            </a:br>
            <a:r>
              <a:rPr lang="en-US" sz="2400" b="1" dirty="0">
                <a:solidFill>
                  <a:srgbClr val="C00000"/>
                </a:solidFill>
              </a:rPr>
              <a:t>deprive other buyers of a needed source of supply</a:t>
            </a:r>
            <a:r>
              <a:rPr lang="en-US" sz="2400" dirty="0"/>
              <a:t>.” </a:t>
            </a:r>
          </a:p>
          <a:p>
            <a:pPr marL="0" indent="0">
              <a:buNone/>
            </a:pPr>
            <a:endParaRPr lang="en-US" sz="2400" dirty="0"/>
          </a:p>
          <a:p>
            <a:pPr marL="0" indent="0">
              <a:buNone/>
            </a:pPr>
            <a:r>
              <a:rPr lang="en-US" sz="2400" dirty="0"/>
              <a:t>‘[Exclusive dealing] may be </a:t>
            </a:r>
            <a:r>
              <a:rPr lang="en-US" sz="2400" b="1" dirty="0">
                <a:solidFill>
                  <a:srgbClr val="C00000"/>
                </a:solidFill>
              </a:rPr>
              <a:t>substantially procompetitive </a:t>
            </a:r>
            <a:r>
              <a:rPr lang="en-US" sz="2400" dirty="0"/>
              <a:t>by ensuring stable markets and encouraging long-term, mutually advantageous business relationships.”</a:t>
            </a:r>
          </a:p>
          <a:p>
            <a:endParaRPr lang="en-US" sz="2400" dirty="0"/>
          </a:p>
        </p:txBody>
      </p:sp>
      <p:sp>
        <p:nvSpPr>
          <p:cNvPr id="4" name="TextBox 3"/>
          <p:cNvSpPr txBox="1"/>
          <p:nvPr/>
        </p:nvSpPr>
        <p:spPr>
          <a:xfrm>
            <a:off x="8756195" y="4273913"/>
            <a:ext cx="2010166" cy="369332"/>
          </a:xfrm>
          <a:prstGeom prst="rect">
            <a:avLst/>
          </a:prstGeom>
          <a:noFill/>
          <a:ln w="38100">
            <a:solidFill>
              <a:srgbClr val="0070C0"/>
            </a:solidFill>
          </a:ln>
        </p:spPr>
        <p:txBody>
          <a:bodyPr wrap="none" rtlCol="0">
            <a:spAutoFit/>
          </a:bodyPr>
          <a:lstStyle/>
          <a:p>
            <a:r>
              <a:rPr lang="en-US" b="1" dirty="0">
                <a:solidFill>
                  <a:srgbClr val="0070C0"/>
                </a:solidFill>
              </a:rPr>
              <a:t>Input Foreclosure </a:t>
            </a:r>
          </a:p>
        </p:txBody>
      </p:sp>
      <p:sp>
        <p:nvSpPr>
          <p:cNvPr id="5" name="TextBox 4"/>
          <p:cNvSpPr txBox="1"/>
          <p:nvPr/>
        </p:nvSpPr>
        <p:spPr>
          <a:xfrm>
            <a:off x="8433667" y="3405336"/>
            <a:ext cx="2429191" cy="369332"/>
          </a:xfrm>
          <a:prstGeom prst="rect">
            <a:avLst/>
          </a:prstGeom>
          <a:noFill/>
          <a:ln w="38100">
            <a:solidFill>
              <a:srgbClr val="0070C0"/>
            </a:solidFill>
          </a:ln>
        </p:spPr>
        <p:txBody>
          <a:bodyPr wrap="none" rtlCol="0">
            <a:spAutoFit/>
          </a:bodyPr>
          <a:lstStyle/>
          <a:p>
            <a:r>
              <a:rPr lang="en-US" b="1" dirty="0">
                <a:solidFill>
                  <a:srgbClr val="0070C0"/>
                </a:solidFill>
              </a:rPr>
              <a:t>Customer Foreclosure </a:t>
            </a:r>
          </a:p>
        </p:txBody>
      </p:sp>
      <p:cxnSp>
        <p:nvCxnSpPr>
          <p:cNvPr id="7" name="Straight Arrow Connector 6"/>
          <p:cNvCxnSpPr>
            <a:cxnSpLocks/>
          </p:cNvCxnSpPr>
          <p:nvPr/>
        </p:nvCxnSpPr>
        <p:spPr>
          <a:xfrm flipH="1">
            <a:off x="6630907" y="3553651"/>
            <a:ext cx="1625486" cy="311235"/>
          </a:xfrm>
          <a:prstGeom prst="straightConnector1">
            <a:avLst/>
          </a:prstGeom>
          <a:ln w="381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a:cxnSpLocks/>
          </p:cNvCxnSpPr>
          <p:nvPr/>
        </p:nvCxnSpPr>
        <p:spPr>
          <a:xfrm flipH="1" flipV="1">
            <a:off x="6256678" y="5441954"/>
            <a:ext cx="2095470" cy="537724"/>
          </a:xfrm>
          <a:prstGeom prst="straightConnector1">
            <a:avLst/>
          </a:prstGeom>
          <a:ln w="38100">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8514103" y="5710816"/>
            <a:ext cx="1313180" cy="369332"/>
          </a:xfrm>
          <a:prstGeom prst="rect">
            <a:avLst/>
          </a:prstGeom>
          <a:noFill/>
          <a:ln w="38100">
            <a:solidFill>
              <a:srgbClr val="0070C0"/>
            </a:solidFill>
          </a:ln>
        </p:spPr>
        <p:txBody>
          <a:bodyPr wrap="none" rtlCol="0">
            <a:spAutoFit/>
          </a:bodyPr>
          <a:lstStyle/>
          <a:p>
            <a:r>
              <a:rPr lang="en-US" b="1" dirty="0">
                <a:solidFill>
                  <a:srgbClr val="0070C0"/>
                </a:solidFill>
              </a:rPr>
              <a:t>Efficiencies</a:t>
            </a:r>
          </a:p>
        </p:txBody>
      </p:sp>
      <p:cxnSp>
        <p:nvCxnSpPr>
          <p:cNvPr id="16" name="Straight Arrow Connector 15"/>
          <p:cNvCxnSpPr>
            <a:cxnSpLocks/>
          </p:cNvCxnSpPr>
          <p:nvPr/>
        </p:nvCxnSpPr>
        <p:spPr>
          <a:xfrm flipH="1" flipV="1">
            <a:off x="6540661" y="4199181"/>
            <a:ext cx="1973442" cy="210978"/>
          </a:xfrm>
          <a:prstGeom prst="straightConnector1">
            <a:avLst/>
          </a:prstGeom>
          <a:ln w="38100">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11" name="Slide Number Placeholder 10">
            <a:extLst>
              <a:ext uri="{FF2B5EF4-FFF2-40B4-BE49-F238E27FC236}">
                <a16:creationId xmlns:a16="http://schemas.microsoft.com/office/drawing/2014/main" id="{24FF26ED-B5CA-400E-AD5E-5EFFB8501A66}"/>
              </a:ext>
            </a:extLst>
          </p:cNvPr>
          <p:cNvSpPr>
            <a:spLocks noGrp="1"/>
          </p:cNvSpPr>
          <p:nvPr>
            <p:ph type="sldNum" sz="quarter" idx="12"/>
          </p:nvPr>
        </p:nvSpPr>
        <p:spPr/>
        <p:txBody>
          <a:bodyPr/>
          <a:lstStyle/>
          <a:p>
            <a:fld id="{AED887C7-F0E8-4606-A69D-D8C14AD94506}" type="slidenum">
              <a:rPr lang="en-US" smtClean="0"/>
              <a:t>8</a:t>
            </a:fld>
            <a:endParaRPr lang="en-US"/>
          </a:p>
        </p:txBody>
      </p:sp>
    </p:spTree>
    <p:extLst>
      <p:ext uri="{BB962C8B-B14F-4D97-AF65-F5344CB8AC3E}">
        <p14:creationId xmlns:p14="http://schemas.microsoft.com/office/powerpoint/2010/main" val="8434484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4"/>
          <p:cNvSpPr>
            <a:spLocks noGrp="1" noChangeArrowheads="1"/>
          </p:cNvSpPr>
          <p:nvPr>
            <p:ph type="ctrTitle"/>
          </p:nvPr>
        </p:nvSpPr>
        <p:spPr>
          <a:xfrm>
            <a:off x="269966" y="3085709"/>
            <a:ext cx="11475832" cy="1470025"/>
          </a:xfrm>
          <a:noFill/>
        </p:spPr>
        <p:txBody>
          <a:bodyPr>
            <a:normAutofit/>
          </a:bodyPr>
          <a:lstStyle/>
          <a:p>
            <a:pPr eaLnBrk="1" hangingPunct="1"/>
            <a:r>
              <a:rPr lang="en-US" sz="3600" dirty="0">
                <a:latin typeface="Times New Roman" pitchFamily="18" charset="0"/>
                <a:cs typeface="Times New Roman" pitchFamily="18" charset="0"/>
              </a:rPr>
              <a:t>Potential Efficiency Benefits</a:t>
            </a:r>
          </a:p>
        </p:txBody>
      </p:sp>
      <p:sp>
        <p:nvSpPr>
          <p:cNvPr id="19459" name="Rectangle 5"/>
          <p:cNvSpPr>
            <a:spLocks noGrp="1" noChangeArrowheads="1"/>
          </p:cNvSpPr>
          <p:nvPr>
            <p:ph type="subTitle" idx="1"/>
          </p:nvPr>
        </p:nvSpPr>
        <p:spPr>
          <a:xfrm>
            <a:off x="1184366" y="3393033"/>
            <a:ext cx="9144000" cy="1655762"/>
          </a:xfrm>
          <a:noFill/>
        </p:spPr>
        <p:txBody>
          <a:bodyPr/>
          <a:lstStyle/>
          <a:p>
            <a:pPr eaLnBrk="1" hangingPunct="1"/>
            <a:r>
              <a:rPr lang="en-US" dirty="0"/>
              <a:t> </a:t>
            </a:r>
          </a:p>
        </p:txBody>
      </p:sp>
    </p:spTree>
    <p:extLst>
      <p:ext uri="{BB962C8B-B14F-4D97-AF65-F5344CB8AC3E}">
        <p14:creationId xmlns:p14="http://schemas.microsoft.com/office/powerpoint/2010/main" val="4756811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imes New Roma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8305</TotalTime>
  <Words>6025</Words>
  <Application>Microsoft Office PowerPoint</Application>
  <PresentationFormat>Widescreen</PresentationFormat>
  <Paragraphs>548</Paragraphs>
  <Slides>53</Slides>
  <Notes>17</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53</vt:i4>
      </vt:variant>
    </vt:vector>
  </HeadingPairs>
  <TitlesOfParts>
    <vt:vector size="59" baseType="lpstr">
      <vt:lpstr>Arial</vt:lpstr>
      <vt:lpstr>Arial Black</vt:lpstr>
      <vt:lpstr>Calibri</vt:lpstr>
      <vt:lpstr>Times New Roman</vt:lpstr>
      <vt:lpstr>Office Theme</vt:lpstr>
      <vt:lpstr>Worksheet</vt:lpstr>
      <vt:lpstr> Topic 23         Exclusive Dealing    Professor Steven Salop Antitrust Econ &amp; Law Fall 2021    </vt:lpstr>
      <vt:lpstr>Note on Agenda: Topics 23 &amp; 24 are Linked</vt:lpstr>
      <vt:lpstr>Statutes</vt:lpstr>
      <vt:lpstr>Tying &amp; Exclusive Dealing Treated Differently</vt:lpstr>
      <vt:lpstr>Traditional Approach to Exclusive Dealing:  Key Role of Incipiency Under Clayton Section 3</vt:lpstr>
      <vt:lpstr>Modern Approach </vt:lpstr>
      <vt:lpstr>Contrasting Approaches to Foreclosure Analysis in Exclusive Dealing</vt:lpstr>
      <vt:lpstr>Justice O’Connor Jefferson Parish on Exclusive Dealing: Input Foreclosure, Customer Foreclosure &amp; Efficiencies</vt:lpstr>
      <vt:lpstr>Potential Efficiency Benefits</vt:lpstr>
      <vt:lpstr>Potential Efficiency Benefits from Exclusive Dealing: Summary </vt:lpstr>
      <vt:lpstr>Improving Coordination and Harmonizing Incentives</vt:lpstr>
      <vt:lpstr>Solving Retailer Free-Riding on Manufacturer Investments</vt:lpstr>
      <vt:lpstr>Buyers Can Use Exclusive Contracts to Obtain Better Deals from Suppliers: “Buyer-Driven Exclusives”</vt:lpstr>
      <vt:lpstr>Impact of Buyer-Driven Exclusives on Price Competition </vt:lpstr>
      <vt:lpstr>Potential Anticompetitive Effects</vt:lpstr>
      <vt:lpstr>Input and Customer Foreclosure</vt:lpstr>
      <vt:lpstr>JTC Petroleum as a Hypothetical “Dominant Firm” Case:  Input Foreclosure </vt:lpstr>
      <vt:lpstr>Competitive Harm Analysis: Input Foreclosure</vt:lpstr>
      <vt:lpstr>Lorain Journal as a Not-Hypothetical Dominant Firm:  Exclusive Dealing Creating Customer Foreclosure </vt:lpstr>
      <vt:lpstr>Competitive Harm Analysis: Customer Foreclosure</vt:lpstr>
      <vt:lpstr>Competition for Distribution  Cannot Protect Competition</vt:lpstr>
      <vt:lpstr>Chicago-School Critique Applied to Exclusive Dealing </vt:lpstr>
      <vt:lpstr>Chicago Story: “Competition for the Contract”</vt:lpstr>
      <vt:lpstr>Competition for Exclusives: Impact on the Law</vt:lpstr>
      <vt:lpstr>Post-Chicago Story: “Competition for Distributors”  Will Not Protect Competition</vt:lpstr>
      <vt:lpstr>Dominant Firm‘s Bidding Advantages and Harms to Competition: Summary </vt:lpstr>
      <vt:lpstr>Incumbency Advantages: Purchasing Market Power</vt:lpstr>
      <vt:lpstr>Illustrating Dominant Firm’s Bidding Advantage:  “Exclusion Value” from Maintaining Market Power </vt:lpstr>
      <vt:lpstr>Non-level Playing Field: Entrants’ Coordination Problems</vt:lpstr>
      <vt:lpstr>But, Bidding Disadvantages Do Not Doom All Entrants</vt:lpstr>
      <vt:lpstr>Entry Also May Lead to Higher Industry Profits: When the “Market Power Fund” Can Fail</vt:lpstr>
      <vt:lpstr>But “Coordination Problems” Can Eliminate an Entrant’s  Rational Incentive Even to Counterbid</vt:lpstr>
      <vt:lpstr>What if Excluding Firm Lacks Market Power?</vt:lpstr>
      <vt:lpstr>What if Excluded Rival is Less Efficient than Monopolist?</vt:lpstr>
      <vt:lpstr>Recent Case Law  - McWane  - Dentsply</vt:lpstr>
      <vt:lpstr>McWane (11th Cir. 2015) as Modern Approach: Overview (p. 1039)</vt:lpstr>
      <vt:lpstr>McWane – Legal &amp; Factual Analysis</vt:lpstr>
      <vt:lpstr>McWane – Summary of Court’s Evaluation of Evidence Under “Probable Effect” Standard</vt:lpstr>
      <vt:lpstr> McWane – Exclusionary Conduct to Raise Entry Barriers (p. 1048)</vt:lpstr>
      <vt:lpstr> McWane - Substantial Foreclosure</vt:lpstr>
      <vt:lpstr> McWane Opinion – Direct Proof (pp. 1053-54) </vt:lpstr>
      <vt:lpstr> McWane Opinion – Causation (p. 1054) </vt:lpstr>
      <vt:lpstr> McWane – Alternative Distribution (p. 1054)</vt:lpstr>
      <vt:lpstr> McWane – Intent (pp. 1054-55)</vt:lpstr>
      <vt:lpstr> McWane – Claimed Efficiency Justifications (pp. 1055-56)</vt:lpstr>
      <vt:lpstr>McWane – Rejected Dissenting FTC Commissioner’s Proposed Approach</vt:lpstr>
      <vt:lpstr> U.S. v. Dentsply (3d Cir. 2005)</vt:lpstr>
      <vt:lpstr>Dentsply (3d Cir. 2005) </vt:lpstr>
      <vt:lpstr>Dentsply as Input Foreclosure: (Distribution Services is an Input)  </vt:lpstr>
      <vt:lpstr>Dentsply as Customer Foreclosure</vt:lpstr>
      <vt:lpstr>Looking Ahead to “Conditional Pricing Practices”</vt:lpstr>
      <vt:lpstr>“Conditional” Pricing Practices (CPPs): Introduction</vt:lpstr>
      <vt:lpstr>Sample of Cases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Exclusive Dealing Analysis Antitrust Econ and Law Classroom Slides*  Steve Salop Georgetown Univ. Law Center</dc:title>
  <dc:creator>Steven Salop</dc:creator>
  <cp:lastModifiedBy>Steve Salop</cp:lastModifiedBy>
  <cp:revision>228</cp:revision>
  <dcterms:created xsi:type="dcterms:W3CDTF">2017-11-28T15:46:40Z</dcterms:created>
  <dcterms:modified xsi:type="dcterms:W3CDTF">2023-04-30T22:52:33Z</dcterms:modified>
</cp:coreProperties>
</file>